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2076137190" r:id="rId13"/>
    <p:sldId id="2076137198" r:id="rId14"/>
    <p:sldId id="2076137178" r:id="rId15"/>
    <p:sldId id="2076137188" r:id="rId16"/>
    <p:sldId id="303" r:id="rId17"/>
    <p:sldId id="4958" r:id="rId18"/>
    <p:sldId id="1794" r:id="rId19"/>
    <p:sldId id="2076137187" r:id="rId20"/>
    <p:sldId id="2076137186" r:id="rId21"/>
    <p:sldId id="2076137184" r:id="rId22"/>
    <p:sldId id="2076137158" r:id="rId23"/>
    <p:sldId id="2076137159" r:id="rId24"/>
    <p:sldId id="1797" r:id="rId25"/>
    <p:sldId id="2076137160" r:id="rId26"/>
    <p:sldId id="2076137161" r:id="rId27"/>
    <p:sldId id="2076137162" r:id="rId28"/>
    <p:sldId id="2076137165" r:id="rId29"/>
    <p:sldId id="2076137179" r:id="rId30"/>
    <p:sldId id="1770" r:id="rId31"/>
    <p:sldId id="1771" r:id="rId32"/>
    <p:sldId id="1772" r:id="rId33"/>
    <p:sldId id="1773" r:id="rId34"/>
    <p:sldId id="2076137180" r:id="rId35"/>
    <p:sldId id="1783" r:id="rId36"/>
    <p:sldId id="2076137167" r:id="rId37"/>
    <p:sldId id="1787" r:id="rId38"/>
    <p:sldId id="1820" r:id="rId39"/>
    <p:sldId id="1791" r:id="rId40"/>
    <p:sldId id="2076137169" r:id="rId41"/>
    <p:sldId id="2076137170" r:id="rId42"/>
    <p:sldId id="2076137171" r:id="rId43"/>
    <p:sldId id="2076137172" r:id="rId44"/>
    <p:sldId id="2076137173" r:id="rId45"/>
    <p:sldId id="2076137174" r:id="rId46"/>
    <p:sldId id="1810" r:id="rId47"/>
    <p:sldId id="1811" r:id="rId48"/>
    <p:sldId id="2076137182" r:id="rId49"/>
    <p:sldId id="1747" r:id="rId50"/>
    <p:sldId id="1798" r:id="rId51"/>
    <p:sldId id="1799" r:id="rId52"/>
    <p:sldId id="1800" r:id="rId53"/>
    <p:sldId id="1801" r:id="rId54"/>
    <p:sldId id="1807" r:id="rId55"/>
    <p:sldId id="1802" r:id="rId56"/>
    <p:sldId id="1805" r:id="rId57"/>
    <p:sldId id="2076137181" r:id="rId58"/>
    <p:sldId id="2076137149" r:id="rId59"/>
    <p:sldId id="1781" r:id="rId60"/>
    <p:sldId id="2076137150" r:id="rId61"/>
    <p:sldId id="2076137151" r:id="rId62"/>
    <p:sldId id="2076137152" r:id="rId63"/>
    <p:sldId id="1795" r:id="rId64"/>
    <p:sldId id="2076137153" r:id="rId65"/>
    <p:sldId id="2076137154" r:id="rId66"/>
    <p:sldId id="2076137155" r:id="rId67"/>
    <p:sldId id="1792" r:id="rId68"/>
    <p:sldId id="2076137156" r:id="rId69"/>
    <p:sldId id="2076137183" r:id="rId70"/>
    <p:sldId id="1775" r:id="rId71"/>
    <p:sldId id="1803" r:id="rId72"/>
    <p:sldId id="1804" r:id="rId73"/>
    <p:sldId id="2076137144" r:id="rId74"/>
    <p:sldId id="2076137145" r:id="rId75"/>
    <p:sldId id="2076137146" r:id="rId76"/>
    <p:sldId id="2076137147" r:id="rId77"/>
    <p:sldId id="1808" r:id="rId78"/>
    <p:sldId id="1809" r:id="rId79"/>
    <p:sldId id="1779" r:id="rId80"/>
    <p:sldId id="1757" r:id="rId81"/>
    <p:sldId id="1758" r:id="rId82"/>
    <p:sldId id="1759" r:id="rId83"/>
    <p:sldId id="1760" r:id="rId84"/>
    <p:sldId id="4950" r:id="rId85"/>
    <p:sldId id="4926" r:id="rId86"/>
    <p:sldId id="4994" r:id="rId87"/>
    <p:sldId id="4928" r:id="rId88"/>
    <p:sldId id="4995" r:id="rId89"/>
    <p:sldId id="4929" r:id="rId90"/>
    <p:sldId id="4999" r:id="rId91"/>
    <p:sldId id="5027" r:id="rId92"/>
    <p:sldId id="2076137128" r:id="rId93"/>
    <p:sldId id="5000" r:id="rId94"/>
    <p:sldId id="2076137129" r:id="rId95"/>
    <p:sldId id="2076137130" r:id="rId96"/>
    <p:sldId id="2076137131" r:id="rId97"/>
    <p:sldId id="2076137132" r:id="rId98"/>
    <p:sldId id="2076137133" r:id="rId99"/>
    <p:sldId id="2076137134" r:id="rId100"/>
    <p:sldId id="2076137135" r:id="rId101"/>
    <p:sldId id="2076137136" r:id="rId102"/>
    <p:sldId id="2076137137" r:id="rId103"/>
    <p:sldId id="2076137138" r:id="rId104"/>
    <p:sldId id="2076137139" r:id="rId105"/>
    <p:sldId id="2076137140" r:id="rId106"/>
    <p:sldId id="2076137141" r:id="rId107"/>
    <p:sldId id="2076137143" r:id="rId108"/>
    <p:sldId id="2076137142" r:id="rId109"/>
    <p:sldId id="2076137191" r:id="rId110"/>
    <p:sldId id="2076137192" r:id="rId111"/>
    <p:sldId id="2076137193" r:id="rId112"/>
    <p:sldId id="2076137194" r:id="rId113"/>
    <p:sldId id="2076137195" r:id="rId114"/>
    <p:sldId id="2076137196" r:id="rId115"/>
    <p:sldId id="2076137197" r:id="rId116"/>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2076137190"/>
            <p14:sldId id="2076137198"/>
            <p14:sldId id="2076137178"/>
            <p14:sldId id="2076137188"/>
            <p14:sldId id="303"/>
          </p14:sldIdLst>
        </p14:section>
        <p14:section name="Power Platform" id="{9886DA2F-5C5E-40E8-85B9-77BDB9517942}">
          <p14:sldIdLst>
            <p14:sldId id="4958"/>
            <p14:sldId id="1794"/>
            <p14:sldId id="2076137187"/>
            <p14:sldId id="2076137186"/>
            <p14:sldId id="2076137184"/>
            <p14:sldId id="2076137158"/>
            <p14:sldId id="2076137159"/>
            <p14:sldId id="1797"/>
            <p14:sldId id="2076137160"/>
            <p14:sldId id="2076137161"/>
            <p14:sldId id="2076137162"/>
            <p14:sldId id="2076137165"/>
            <p14:sldId id="2076137179"/>
            <p14:sldId id="1770"/>
            <p14:sldId id="1771"/>
            <p14:sldId id="1772"/>
            <p14:sldId id="1773"/>
          </p14:sldIdLst>
        </p14:section>
        <p14:section name="Power Apps" id="{BD559662-EAD0-4144-86B4-5D7318329D5F}">
          <p14:sldIdLst>
            <p14:sldId id="2076137180"/>
            <p14:sldId id="1783"/>
            <p14:sldId id="2076137167"/>
            <p14:sldId id="1787"/>
            <p14:sldId id="1820"/>
            <p14:sldId id="1791"/>
            <p14:sldId id="2076137169"/>
            <p14:sldId id="2076137170"/>
            <p14:sldId id="2076137171"/>
            <p14:sldId id="2076137172"/>
            <p14:sldId id="2076137173"/>
            <p14:sldId id="2076137174"/>
            <p14:sldId id="1810"/>
            <p14:sldId id="1811"/>
          </p14:sldIdLst>
        </p14:section>
        <p14:section name="Power Automate" id="{ACB2432A-58DF-489B-BAAB-D516A825BE90}">
          <p14:sldIdLst>
            <p14:sldId id="2076137182"/>
            <p14:sldId id="1747"/>
            <p14:sldId id="1798"/>
            <p14:sldId id="1799"/>
            <p14:sldId id="1800"/>
            <p14:sldId id="1801"/>
            <p14:sldId id="1807"/>
            <p14:sldId id="1802"/>
            <p14:sldId id="1805"/>
          </p14:sldIdLst>
        </p14:section>
        <p14:section name="Power Virtual Agents" id="{13DF154E-FE1F-48B3-ADD4-C33271E31C56}">
          <p14:sldIdLst>
            <p14:sldId id="2076137181"/>
            <p14:sldId id="2076137149"/>
            <p14:sldId id="1781"/>
            <p14:sldId id="2076137150"/>
            <p14:sldId id="2076137151"/>
            <p14:sldId id="2076137152"/>
            <p14:sldId id="1795"/>
            <p14:sldId id="2076137153"/>
            <p14:sldId id="2076137154"/>
            <p14:sldId id="2076137155"/>
            <p14:sldId id="1792"/>
            <p14:sldId id="2076137156"/>
          </p14:sldIdLst>
        </p14:section>
        <p14:section name="Power BI" id="{582215DC-3F70-4162-A15C-C2D8230C3C3B}">
          <p14:sldIdLst>
            <p14:sldId id="2076137183"/>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 id="2076137142"/>
            <p14:sldId id="2076137191"/>
            <p14:sldId id="2076137192"/>
            <p14:sldId id="2076137193"/>
            <p14:sldId id="2076137194"/>
            <p14:sldId id="2076137195"/>
            <p14:sldId id="2076137196"/>
            <p14:sldId id="20761371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5256" autoAdjust="0"/>
  </p:normalViewPr>
  <p:slideViewPr>
    <p:cSldViewPr snapToGrid="0" snapToObjects="1">
      <p:cViewPr varScale="1">
        <p:scale>
          <a:sx n="202" d="100"/>
          <a:sy n="202" d="100"/>
        </p:scale>
        <p:origin x="192" y="1288"/>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223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6/12/21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29</a:t>
            </a:fld>
            <a:endParaRPr lang="en-US"/>
          </a:p>
        </p:txBody>
      </p:sp>
    </p:spTree>
    <p:extLst>
      <p:ext uri="{BB962C8B-B14F-4D97-AF65-F5344CB8AC3E}">
        <p14:creationId xmlns:p14="http://schemas.microsoft.com/office/powerpoint/2010/main" val="42818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34</a:t>
            </a:fld>
            <a:endParaRPr lang="en-US"/>
          </a:p>
        </p:txBody>
      </p:sp>
    </p:spTree>
    <p:extLst>
      <p:ext uri="{BB962C8B-B14F-4D97-AF65-F5344CB8AC3E}">
        <p14:creationId xmlns:p14="http://schemas.microsoft.com/office/powerpoint/2010/main" val="398380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48</a:t>
            </a:fld>
            <a:endParaRPr lang="en-US"/>
          </a:p>
        </p:txBody>
      </p:sp>
    </p:spTree>
    <p:extLst>
      <p:ext uri="{BB962C8B-B14F-4D97-AF65-F5344CB8AC3E}">
        <p14:creationId xmlns:p14="http://schemas.microsoft.com/office/powerpoint/2010/main" val="1182258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57</a:t>
            </a:fld>
            <a:endParaRPr lang="en-US"/>
          </a:p>
        </p:txBody>
      </p:sp>
    </p:spTree>
    <p:extLst>
      <p:ext uri="{BB962C8B-B14F-4D97-AF65-F5344CB8AC3E}">
        <p14:creationId xmlns:p14="http://schemas.microsoft.com/office/powerpoint/2010/main" val="3216482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69</a:t>
            </a:fld>
            <a:endParaRPr lang="en-US"/>
          </a:p>
        </p:txBody>
      </p:sp>
    </p:spTree>
    <p:extLst>
      <p:ext uri="{BB962C8B-B14F-4D97-AF65-F5344CB8AC3E}">
        <p14:creationId xmlns:p14="http://schemas.microsoft.com/office/powerpoint/2010/main" val="1185459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6/12/21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84</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85</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86</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87</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89</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16</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17</a:t>
            </a:fld>
            <a:endParaRPr lang="en-US"/>
          </a:p>
        </p:txBody>
      </p:sp>
    </p:spTree>
    <p:extLst>
      <p:ext uri="{BB962C8B-B14F-4D97-AF65-F5344CB8AC3E}">
        <p14:creationId xmlns:p14="http://schemas.microsoft.com/office/powerpoint/2010/main" val="1103034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6/12/21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2"/>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61"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openclipart.org/detail/31807/fwd__bubble_hand_drawn-by-rejon-177666"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wmf"/><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28.sv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35.wmf"/><Relationship Id="rId7"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image" Target="../media/image49.png"/><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wm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B5B204D6-7C31-483F-B3F7-75D0830E6F4B}"/>
              </a:ext>
            </a:extLst>
          </p:cNvPr>
          <p:cNvPicPr>
            <a:picLocks noChangeAspect="1"/>
          </p:cNvPicPr>
          <p:nvPr/>
        </p:nvPicPr>
        <p:blipFill>
          <a:blip r:embed="rId2"/>
          <a:stretch>
            <a:fillRect/>
          </a:stretch>
        </p:blipFill>
        <p:spPr>
          <a:xfrm>
            <a:off x="2717800" y="605269"/>
            <a:ext cx="3987800" cy="4459086"/>
          </a:xfrm>
          <a:prstGeom prst="rect">
            <a:avLst/>
          </a:prstGeom>
        </p:spPr>
      </p:pic>
      <p:pic>
        <p:nvPicPr>
          <p:cNvPr id="5" name="Picture 4">
            <a:extLst>
              <a:ext uri="{FF2B5EF4-FFF2-40B4-BE49-F238E27FC236}">
                <a16:creationId xmlns:a16="http://schemas.microsoft.com/office/drawing/2014/main" id="{046D72CA-50FD-9247-8D88-E142F83DF1D7}"/>
              </a:ext>
            </a:extLst>
          </p:cNvPr>
          <p:cNvPicPr>
            <a:picLocks noChangeAspect="1"/>
          </p:cNvPicPr>
          <p:nvPr/>
        </p:nvPicPr>
        <p:blipFill>
          <a:blip r:embed="rId3"/>
          <a:stretch>
            <a:fillRect/>
          </a:stretch>
        </p:blipFill>
        <p:spPr>
          <a:xfrm>
            <a:off x="2522483" y="3123985"/>
            <a:ext cx="6134084" cy="1940370"/>
          </a:xfrm>
          <a:prstGeom prst="rect">
            <a:avLst/>
          </a:prstGeom>
        </p:spPr>
      </p:pic>
    </p:spTree>
    <p:extLst>
      <p:ext uri="{BB962C8B-B14F-4D97-AF65-F5344CB8AC3E}">
        <p14:creationId xmlns:p14="http://schemas.microsoft.com/office/powerpoint/2010/main" val="16650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0469F7C-B71A-4164-95AC-A0D3FE5FD91D}"/>
              </a:ext>
            </a:extLst>
          </p:cNvPr>
          <p:cNvPicPr>
            <a:picLocks noChangeAspect="1"/>
          </p:cNvPicPr>
          <p:nvPr/>
        </p:nvPicPr>
        <p:blipFill>
          <a:blip r:embed="rId2"/>
          <a:stretch>
            <a:fillRect/>
          </a:stretch>
        </p:blipFill>
        <p:spPr>
          <a:xfrm>
            <a:off x="1147904" y="606676"/>
            <a:ext cx="6848191" cy="4105024"/>
          </a:xfrm>
          <a:prstGeom prst="rect">
            <a:avLst/>
          </a:prstGeom>
        </p:spPr>
      </p:pic>
      <p:pic>
        <p:nvPicPr>
          <p:cNvPr id="5" name="Picture 4">
            <a:extLst>
              <a:ext uri="{FF2B5EF4-FFF2-40B4-BE49-F238E27FC236}">
                <a16:creationId xmlns:a16="http://schemas.microsoft.com/office/drawing/2014/main" id="{B9DC211C-CC09-954A-849B-D1146A21A258}"/>
              </a:ext>
            </a:extLst>
          </p:cNvPr>
          <p:cNvPicPr>
            <a:picLocks noChangeAspect="1"/>
          </p:cNvPicPr>
          <p:nvPr/>
        </p:nvPicPr>
        <p:blipFill>
          <a:blip r:embed="rId3"/>
          <a:stretch>
            <a:fillRect/>
          </a:stretch>
        </p:blipFill>
        <p:spPr>
          <a:xfrm>
            <a:off x="1108387" y="3123985"/>
            <a:ext cx="7548179" cy="1548913"/>
          </a:xfrm>
          <a:prstGeom prst="rect">
            <a:avLst/>
          </a:prstGeom>
        </p:spPr>
      </p:pic>
    </p:spTree>
    <p:extLst>
      <p:ext uri="{BB962C8B-B14F-4D97-AF65-F5344CB8AC3E}">
        <p14:creationId xmlns:p14="http://schemas.microsoft.com/office/powerpoint/2010/main" val="1460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0348A90-7EDB-0847-9297-452D21406030}"/>
              </a:ext>
            </a:extLst>
          </p:cNvPr>
          <p:cNvPicPr>
            <a:picLocks noChangeAspect="1"/>
          </p:cNvPicPr>
          <p:nvPr/>
        </p:nvPicPr>
        <p:blipFill>
          <a:blip r:embed="rId2"/>
          <a:stretch>
            <a:fillRect/>
          </a:stretch>
        </p:blipFill>
        <p:spPr>
          <a:xfrm>
            <a:off x="1937187" y="577850"/>
            <a:ext cx="5561917" cy="4312202"/>
          </a:xfrm>
          <a:prstGeom prst="rect">
            <a:avLst/>
          </a:prstGeom>
        </p:spPr>
      </p:pic>
      <p:pic>
        <p:nvPicPr>
          <p:cNvPr id="4" name="Picture 3">
            <a:extLst>
              <a:ext uri="{FF2B5EF4-FFF2-40B4-BE49-F238E27FC236}">
                <a16:creationId xmlns:a16="http://schemas.microsoft.com/office/drawing/2014/main" id="{4594809F-C7A2-024E-AE6B-BEDBF591F326}"/>
              </a:ext>
            </a:extLst>
          </p:cNvPr>
          <p:cNvPicPr>
            <a:picLocks noChangeAspect="1"/>
          </p:cNvPicPr>
          <p:nvPr/>
        </p:nvPicPr>
        <p:blipFill>
          <a:blip r:embed="rId3"/>
          <a:stretch>
            <a:fillRect/>
          </a:stretch>
        </p:blipFill>
        <p:spPr>
          <a:xfrm>
            <a:off x="1809881" y="3123985"/>
            <a:ext cx="6846686" cy="1719182"/>
          </a:xfrm>
          <a:prstGeom prst="rect">
            <a:avLst/>
          </a:prstGeom>
        </p:spPr>
      </p:pic>
    </p:spTree>
    <p:extLst>
      <p:ext uri="{BB962C8B-B14F-4D97-AF65-F5344CB8AC3E}">
        <p14:creationId xmlns:p14="http://schemas.microsoft.com/office/powerpoint/2010/main" val="30854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730D5AD-7060-E64A-9C34-D05D08C234CF}"/>
              </a:ext>
            </a:extLst>
          </p:cNvPr>
          <p:cNvPicPr>
            <a:picLocks noChangeAspect="1"/>
          </p:cNvPicPr>
          <p:nvPr/>
        </p:nvPicPr>
        <p:blipFill>
          <a:blip r:embed="rId2"/>
          <a:stretch>
            <a:fillRect/>
          </a:stretch>
        </p:blipFill>
        <p:spPr>
          <a:xfrm>
            <a:off x="1710251" y="560553"/>
            <a:ext cx="5825024" cy="4162796"/>
          </a:xfrm>
          <a:prstGeom prst="rect">
            <a:avLst/>
          </a:prstGeom>
        </p:spPr>
      </p:pic>
      <p:pic>
        <p:nvPicPr>
          <p:cNvPr id="4" name="Picture 3">
            <a:extLst>
              <a:ext uri="{FF2B5EF4-FFF2-40B4-BE49-F238E27FC236}">
                <a16:creationId xmlns:a16="http://schemas.microsoft.com/office/drawing/2014/main" id="{610D89F5-DC0B-9648-BA43-F4865185DAE4}"/>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9546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D6C692BE-C17A-8B40-A660-C440725F383A}"/>
              </a:ext>
            </a:extLst>
          </p:cNvPr>
          <p:cNvPicPr>
            <a:picLocks noChangeAspect="1"/>
          </p:cNvPicPr>
          <p:nvPr/>
        </p:nvPicPr>
        <p:blipFill>
          <a:blip r:embed="rId2"/>
          <a:stretch>
            <a:fillRect/>
          </a:stretch>
        </p:blipFill>
        <p:spPr>
          <a:xfrm>
            <a:off x="1781285" y="611220"/>
            <a:ext cx="5704286" cy="4250865"/>
          </a:xfrm>
          <a:prstGeom prst="rect">
            <a:avLst/>
          </a:prstGeom>
        </p:spPr>
      </p:pic>
      <p:pic>
        <p:nvPicPr>
          <p:cNvPr id="4" name="Picture 3">
            <a:extLst>
              <a:ext uri="{FF2B5EF4-FFF2-40B4-BE49-F238E27FC236}">
                <a16:creationId xmlns:a16="http://schemas.microsoft.com/office/drawing/2014/main" id="{1A6B1673-7C56-9C43-AEBA-59E6762F7011}"/>
              </a:ext>
            </a:extLst>
          </p:cNvPr>
          <p:cNvPicPr>
            <a:picLocks noChangeAspect="1"/>
          </p:cNvPicPr>
          <p:nvPr/>
        </p:nvPicPr>
        <p:blipFill>
          <a:blip r:embed="rId3"/>
          <a:stretch>
            <a:fillRect/>
          </a:stretch>
        </p:blipFill>
        <p:spPr>
          <a:xfrm>
            <a:off x="1658429" y="3155516"/>
            <a:ext cx="6998138" cy="1706569"/>
          </a:xfrm>
          <a:prstGeom prst="rect">
            <a:avLst/>
          </a:prstGeom>
        </p:spPr>
      </p:pic>
    </p:spTree>
    <p:extLst>
      <p:ext uri="{BB962C8B-B14F-4D97-AF65-F5344CB8AC3E}">
        <p14:creationId xmlns:p14="http://schemas.microsoft.com/office/powerpoint/2010/main" val="31518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A086CAA1-40D7-3749-A58D-38BF2857738A}"/>
              </a:ext>
            </a:extLst>
          </p:cNvPr>
          <p:cNvPicPr>
            <a:picLocks noChangeAspect="1"/>
          </p:cNvPicPr>
          <p:nvPr/>
        </p:nvPicPr>
        <p:blipFill>
          <a:blip r:embed="rId2"/>
          <a:stretch>
            <a:fillRect/>
          </a:stretch>
        </p:blipFill>
        <p:spPr>
          <a:xfrm>
            <a:off x="3252556" y="623481"/>
            <a:ext cx="2795095" cy="4421619"/>
          </a:xfrm>
          <a:prstGeom prst="rect">
            <a:avLst/>
          </a:prstGeom>
        </p:spPr>
      </p:pic>
      <p:pic>
        <p:nvPicPr>
          <p:cNvPr id="4" name="Picture 3">
            <a:extLst>
              <a:ext uri="{FF2B5EF4-FFF2-40B4-BE49-F238E27FC236}">
                <a16:creationId xmlns:a16="http://schemas.microsoft.com/office/drawing/2014/main" id="{3825CFBE-B30E-4E4F-AC87-5A43FB2CD984}"/>
              </a:ext>
            </a:extLst>
          </p:cNvPr>
          <p:cNvPicPr>
            <a:picLocks noChangeAspect="1"/>
          </p:cNvPicPr>
          <p:nvPr/>
        </p:nvPicPr>
        <p:blipFill>
          <a:blip r:embed="rId3"/>
          <a:stretch>
            <a:fillRect/>
          </a:stretch>
        </p:blipFill>
        <p:spPr>
          <a:xfrm>
            <a:off x="3607149" y="3123985"/>
            <a:ext cx="5049417" cy="1845306"/>
          </a:xfrm>
          <a:prstGeom prst="rect">
            <a:avLst/>
          </a:prstGeom>
        </p:spPr>
      </p:pic>
    </p:spTree>
    <p:extLst>
      <p:ext uri="{BB962C8B-B14F-4D97-AF65-F5344CB8AC3E}">
        <p14:creationId xmlns:p14="http://schemas.microsoft.com/office/powerpoint/2010/main" val="31914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C2A84BC6-75A0-1E40-9D98-244DACE33A6D}"/>
              </a:ext>
            </a:extLst>
          </p:cNvPr>
          <p:cNvPicPr>
            <a:picLocks noChangeAspect="1"/>
          </p:cNvPicPr>
          <p:nvPr/>
        </p:nvPicPr>
        <p:blipFill>
          <a:blip r:embed="rId2"/>
          <a:stretch>
            <a:fillRect/>
          </a:stretch>
        </p:blipFill>
        <p:spPr>
          <a:xfrm>
            <a:off x="1457083" y="604696"/>
            <a:ext cx="6420143" cy="4270001"/>
          </a:xfrm>
          <a:prstGeom prst="rect">
            <a:avLst/>
          </a:prstGeom>
        </p:spPr>
      </p:pic>
      <p:pic>
        <p:nvPicPr>
          <p:cNvPr id="4" name="Picture 3">
            <a:extLst>
              <a:ext uri="{FF2B5EF4-FFF2-40B4-BE49-F238E27FC236}">
                <a16:creationId xmlns:a16="http://schemas.microsoft.com/office/drawing/2014/main" id="{357872BC-013E-774F-8D79-595EC064445F}"/>
              </a:ext>
            </a:extLst>
          </p:cNvPr>
          <p:cNvPicPr>
            <a:picLocks noChangeAspect="1"/>
          </p:cNvPicPr>
          <p:nvPr/>
        </p:nvPicPr>
        <p:blipFill>
          <a:blip r:embed="rId3"/>
          <a:stretch>
            <a:fillRect/>
          </a:stretch>
        </p:blipFill>
        <p:spPr>
          <a:xfrm>
            <a:off x="1457083" y="3123985"/>
            <a:ext cx="7199484" cy="1750712"/>
          </a:xfrm>
          <a:prstGeom prst="rect">
            <a:avLst/>
          </a:prstGeom>
        </p:spPr>
      </p:pic>
    </p:spTree>
    <p:extLst>
      <p:ext uri="{BB962C8B-B14F-4D97-AF65-F5344CB8AC3E}">
        <p14:creationId xmlns:p14="http://schemas.microsoft.com/office/powerpoint/2010/main" val="6031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3" name="Picture 2">
            <a:extLst>
              <a:ext uri="{FF2B5EF4-FFF2-40B4-BE49-F238E27FC236}">
                <a16:creationId xmlns:a16="http://schemas.microsoft.com/office/drawing/2014/main" id="{187A537D-A85A-0748-98EB-5181D6FF9BAC}"/>
              </a:ext>
            </a:extLst>
          </p:cNvPr>
          <p:cNvPicPr>
            <a:picLocks noChangeAspect="1"/>
          </p:cNvPicPr>
          <p:nvPr/>
        </p:nvPicPr>
        <p:blipFill>
          <a:blip r:embed="rId2"/>
          <a:stretch>
            <a:fillRect/>
          </a:stretch>
        </p:blipFill>
        <p:spPr>
          <a:xfrm>
            <a:off x="1532538" y="623262"/>
            <a:ext cx="6238155" cy="4144229"/>
          </a:xfrm>
          <a:prstGeom prst="rect">
            <a:avLst/>
          </a:prstGeom>
        </p:spPr>
      </p:pic>
      <p:pic>
        <p:nvPicPr>
          <p:cNvPr id="4" name="Picture 3">
            <a:extLst>
              <a:ext uri="{FF2B5EF4-FFF2-40B4-BE49-F238E27FC236}">
                <a16:creationId xmlns:a16="http://schemas.microsoft.com/office/drawing/2014/main" id="{DF55B262-8DE7-8A4F-935C-BFB015BE0E2D}"/>
              </a:ext>
            </a:extLst>
          </p:cNvPr>
          <p:cNvPicPr>
            <a:picLocks noChangeAspect="1"/>
          </p:cNvPicPr>
          <p:nvPr/>
        </p:nvPicPr>
        <p:blipFill>
          <a:blip r:embed="rId3"/>
          <a:stretch>
            <a:fillRect/>
          </a:stretch>
        </p:blipFill>
        <p:spPr>
          <a:xfrm>
            <a:off x="1532538" y="3123985"/>
            <a:ext cx="7124029" cy="1719182"/>
          </a:xfrm>
          <a:prstGeom prst="rect">
            <a:avLst/>
          </a:prstGeom>
        </p:spPr>
      </p:pic>
    </p:spTree>
    <p:extLst>
      <p:ext uri="{BB962C8B-B14F-4D97-AF65-F5344CB8AC3E}">
        <p14:creationId xmlns:p14="http://schemas.microsoft.com/office/powerpoint/2010/main" val="760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0077557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22079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3120017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78323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278868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551928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855729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275702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422C1504-29CF-0B4E-99F5-EEDDDC313BCA}"/>
              </a:ext>
            </a:extLst>
          </p:cNvPr>
          <p:cNvSpPr>
            <a:spLocks noGrp="1"/>
          </p:cNvSpPr>
          <p:nvPr>
            <p:ph idx="1"/>
          </p:nvPr>
        </p:nvSpPr>
        <p:spPr/>
        <p:txBody>
          <a:bodyPr/>
          <a:lstStyle/>
          <a:p>
            <a:r>
              <a:rPr lang="en-US" dirty="0"/>
              <a:t>Non-IT people who need conversational familiarity with the subject matter</a:t>
            </a:r>
          </a:p>
          <a:p>
            <a:pPr lvl="1"/>
            <a:r>
              <a:rPr lang="en-US" dirty="0"/>
              <a:t>Cheaper registration</a:t>
            </a:r>
          </a:p>
          <a:p>
            <a:pPr lvl="1"/>
            <a:r>
              <a:rPr lang="en-US" dirty="0"/>
              <a:t>Shorter exam</a:t>
            </a:r>
          </a:p>
          <a:p>
            <a:pPr lvl="1"/>
            <a:r>
              <a:rPr lang="en-US" dirty="0"/>
              <a:t>Lifetime validity</a:t>
            </a:r>
          </a:p>
          <a:p>
            <a:r>
              <a:rPr lang="en-US" dirty="0"/>
              <a:t>Technical people who will support ”citizen developers”</a:t>
            </a:r>
          </a:p>
          <a:p>
            <a:r>
              <a:rPr lang="en-US" dirty="0"/>
              <a:t>Non-technical business professionals who need to save money while solving business challenges</a:t>
            </a:r>
          </a:p>
        </p:txBody>
      </p:sp>
      <p:sp>
        <p:nvSpPr>
          <p:cNvPr id="7" name="Rectangle 6">
            <a:extLst>
              <a:ext uri="{FF2B5EF4-FFF2-40B4-BE49-F238E27FC236}">
                <a16:creationId xmlns:a16="http://schemas.microsoft.com/office/drawing/2014/main" id="{7C30ADE8-5344-4383-B36B-B9458A149C4F}"/>
              </a:ext>
            </a:extLst>
          </p:cNvPr>
          <p:cNvSpPr/>
          <p:nvPr/>
        </p:nvSpPr>
        <p:spPr>
          <a:xfrm>
            <a:off x="0" y="51772"/>
            <a:ext cx="9050215" cy="523220"/>
          </a:xfrm>
          <a:prstGeom prst="rect">
            <a:avLst/>
          </a:prstGeom>
        </p:spPr>
        <p:txBody>
          <a:bodyPr wrap="square">
            <a:spAutoFit/>
          </a:bodyP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Who are the *-900 Exams For?</a:t>
            </a:r>
            <a:endParaRPr lang="en-US" sz="2800" dirty="0">
              <a:solidFill>
                <a:schemeClr val="bg1"/>
              </a:solidFill>
            </a:endParaRPr>
          </a:p>
        </p:txBody>
      </p:sp>
    </p:spTree>
    <p:extLst>
      <p:ext uri="{BB962C8B-B14F-4D97-AF65-F5344CB8AC3E}">
        <p14:creationId xmlns:p14="http://schemas.microsoft.com/office/powerpoint/2010/main" val="17042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3" name="Picture 2">
            <a:extLst>
              <a:ext uri="{FF2B5EF4-FFF2-40B4-BE49-F238E27FC236}">
                <a16:creationId xmlns:a16="http://schemas.microsoft.com/office/drawing/2014/main" id="{3AC7EFAF-625D-144F-B9E0-59F7D4A2E378}"/>
              </a:ext>
            </a:extLst>
          </p:cNvPr>
          <p:cNvPicPr>
            <a:picLocks noChangeAspect="1"/>
          </p:cNvPicPr>
          <p:nvPr/>
        </p:nvPicPr>
        <p:blipFill>
          <a:blip r:embed="rId2"/>
          <a:stretch>
            <a:fillRect/>
          </a:stretch>
        </p:blipFill>
        <p:spPr>
          <a:xfrm>
            <a:off x="664605" y="972820"/>
            <a:ext cx="7610092" cy="1598929"/>
          </a:xfrm>
          <a:prstGeom prst="rect">
            <a:avLst/>
          </a:prstGeom>
        </p:spPr>
      </p:pic>
      <p:pic>
        <p:nvPicPr>
          <p:cNvPr id="4" name="Picture 3">
            <a:extLst>
              <a:ext uri="{FF2B5EF4-FFF2-40B4-BE49-F238E27FC236}">
                <a16:creationId xmlns:a16="http://schemas.microsoft.com/office/drawing/2014/main" id="{93C268EF-AA9B-A148-A279-EE8A963275CD}"/>
              </a:ext>
            </a:extLst>
          </p:cNvPr>
          <p:cNvPicPr>
            <a:picLocks noChangeAspect="1"/>
          </p:cNvPicPr>
          <p:nvPr/>
        </p:nvPicPr>
        <p:blipFill>
          <a:blip r:embed="rId3"/>
          <a:stretch>
            <a:fillRect/>
          </a:stretch>
        </p:blipFill>
        <p:spPr>
          <a:xfrm>
            <a:off x="572171" y="2758660"/>
            <a:ext cx="7754902" cy="1681786"/>
          </a:xfrm>
          <a:prstGeom prst="rect">
            <a:avLst/>
          </a:prstGeom>
        </p:spPr>
      </p:pic>
    </p:spTree>
    <p:extLst>
      <p:ext uri="{BB962C8B-B14F-4D97-AF65-F5344CB8AC3E}">
        <p14:creationId xmlns:p14="http://schemas.microsoft.com/office/powerpoint/2010/main" val="2471154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Other Power Platform Certifications</a:t>
            </a:r>
            <a:endParaRPr lang="en-US" sz="2800" dirty="0"/>
          </a:p>
        </p:txBody>
      </p:sp>
      <p:pic>
        <p:nvPicPr>
          <p:cNvPr id="3" name="Picture 2">
            <a:extLst>
              <a:ext uri="{FF2B5EF4-FFF2-40B4-BE49-F238E27FC236}">
                <a16:creationId xmlns:a16="http://schemas.microsoft.com/office/drawing/2014/main" id="{169CC2EC-296F-0A4C-A556-BA6239A7CDCA}"/>
              </a:ext>
            </a:extLst>
          </p:cNvPr>
          <p:cNvPicPr>
            <a:picLocks noChangeAspect="1"/>
          </p:cNvPicPr>
          <p:nvPr/>
        </p:nvPicPr>
        <p:blipFill>
          <a:blip r:embed="rId2"/>
          <a:stretch>
            <a:fillRect/>
          </a:stretch>
        </p:blipFill>
        <p:spPr>
          <a:xfrm>
            <a:off x="36310" y="1391568"/>
            <a:ext cx="9013904" cy="2568729"/>
          </a:xfrm>
          <a:prstGeom prst="rect">
            <a:avLst/>
          </a:prstGeom>
        </p:spPr>
      </p:pic>
    </p:spTree>
    <p:extLst>
      <p:ext uri="{BB962C8B-B14F-4D97-AF65-F5344CB8AC3E}">
        <p14:creationId xmlns:p14="http://schemas.microsoft.com/office/powerpoint/2010/main" val="15741721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8" name="TextBox 7">
            <a:extLst>
              <a:ext uri="{FF2B5EF4-FFF2-40B4-BE49-F238E27FC236}">
                <a16:creationId xmlns:a16="http://schemas.microsoft.com/office/drawing/2014/main" id="{A8CBF939-36E3-4BA1-A77A-D38D9F6FF24A}"/>
              </a:ext>
            </a:extLst>
          </p:cNvPr>
          <p:cNvSpPr txBox="1"/>
          <p:nvPr/>
        </p:nvSpPr>
        <p:spPr>
          <a:xfrm>
            <a:off x="1984693" y="3996956"/>
            <a:ext cx="225650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Content</a:t>
            </a:r>
            <a:br>
              <a:rPr lang="en-US" sz="1600" dirty="0"/>
            </a:br>
            <a:r>
              <a:rPr lang="en-US" sz="1600" dirty="0"/>
              <a:t>knowledge</a:t>
            </a:r>
          </a:p>
        </p:txBody>
      </p:sp>
      <p:sp>
        <p:nvSpPr>
          <p:cNvPr id="9" name="TextBox 8">
            <a:extLst>
              <a:ext uri="{FF2B5EF4-FFF2-40B4-BE49-F238E27FC236}">
                <a16:creationId xmlns:a16="http://schemas.microsoft.com/office/drawing/2014/main" id="{ED6DBB8E-767E-4312-9CDC-75A2F3C9296E}"/>
              </a:ext>
            </a:extLst>
          </p:cNvPr>
          <p:cNvSpPr txBox="1"/>
          <p:nvPr/>
        </p:nvSpPr>
        <p:spPr>
          <a:xfrm>
            <a:off x="3554290" y="4504912"/>
            <a:ext cx="1879279"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Practical</a:t>
            </a:r>
            <a:br>
              <a:rPr lang="en-US" sz="1600" dirty="0"/>
            </a:br>
            <a:r>
              <a:rPr lang="en-US" sz="1600" dirty="0"/>
              <a:t>application</a:t>
            </a:r>
          </a:p>
        </p:txBody>
      </p:sp>
      <p:sp>
        <p:nvSpPr>
          <p:cNvPr id="10" name="TextBox 9">
            <a:extLst>
              <a:ext uri="{FF2B5EF4-FFF2-40B4-BE49-F238E27FC236}">
                <a16:creationId xmlns:a16="http://schemas.microsoft.com/office/drawing/2014/main" id="{CA5F8D2C-82FC-4CE9-B939-36D576E0FA2E}"/>
              </a:ext>
            </a:extLst>
          </p:cNvPr>
          <p:cNvSpPr txBox="1"/>
          <p:nvPr/>
        </p:nvSpPr>
        <p:spPr>
          <a:xfrm>
            <a:off x="5057050" y="3971431"/>
            <a:ext cx="1879280" cy="58477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600" dirty="0"/>
              <a:t>Test-taking</a:t>
            </a:r>
            <a:br>
              <a:rPr lang="en-US" sz="1600" dirty="0"/>
            </a:br>
            <a:r>
              <a:rPr lang="en-US" sz="1600" dirty="0"/>
              <a:t>skills</a:t>
            </a:r>
          </a:p>
        </p:txBody>
      </p:sp>
      <p:pic>
        <p:nvPicPr>
          <p:cNvPr id="11" name="Picture 10">
            <a:extLst>
              <a:ext uri="{FF2B5EF4-FFF2-40B4-BE49-F238E27FC236}">
                <a16:creationId xmlns:a16="http://schemas.microsoft.com/office/drawing/2014/main" id="{C59AF920-F53B-45BE-A250-2E52E5B10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0541" y="879681"/>
            <a:ext cx="3449130" cy="3737207"/>
          </a:xfrm>
          <a:prstGeom prst="rect">
            <a:avLst/>
          </a:prstGeom>
        </p:spPr>
      </p:pic>
    </p:spTree>
    <p:extLst>
      <p:ext uri="{BB962C8B-B14F-4D97-AF65-F5344CB8AC3E}">
        <p14:creationId xmlns:p14="http://schemas.microsoft.com/office/powerpoint/2010/main" val="9470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Platform Overview</a:t>
            </a:r>
          </a:p>
        </p:txBody>
      </p:sp>
    </p:spTree>
    <p:extLst>
      <p:ext uri="{BB962C8B-B14F-4D97-AF65-F5344CB8AC3E}">
        <p14:creationId xmlns:p14="http://schemas.microsoft.com/office/powerpoint/2010/main" val="108355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21721" y="784971"/>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What is Microsoft Dynamics?</a:t>
            </a:r>
          </a:p>
        </p:txBody>
      </p:sp>
      <p:pic>
        <p:nvPicPr>
          <p:cNvPr id="3" name="Picture 2">
            <a:extLst>
              <a:ext uri="{FF2B5EF4-FFF2-40B4-BE49-F238E27FC236}">
                <a16:creationId xmlns:a16="http://schemas.microsoft.com/office/drawing/2014/main" id="{CA8369AA-D9BC-4F43-822A-489188E80C30}"/>
              </a:ext>
            </a:extLst>
          </p:cNvPr>
          <p:cNvPicPr>
            <a:picLocks noChangeAspect="1"/>
          </p:cNvPicPr>
          <p:nvPr/>
        </p:nvPicPr>
        <p:blipFill>
          <a:blip r:embed="rId2"/>
          <a:stretch>
            <a:fillRect/>
          </a:stretch>
        </p:blipFill>
        <p:spPr>
          <a:xfrm>
            <a:off x="514350" y="860018"/>
            <a:ext cx="8115300" cy="3702264"/>
          </a:xfrm>
          <a:prstGeom prst="rect">
            <a:avLst/>
          </a:prstGeom>
        </p:spPr>
      </p:pic>
    </p:spTree>
    <p:extLst>
      <p:ext uri="{BB962C8B-B14F-4D97-AF65-F5344CB8AC3E}">
        <p14:creationId xmlns:p14="http://schemas.microsoft.com/office/powerpoint/2010/main" val="101736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 Guide</a:t>
            </a:r>
          </a:p>
        </p:txBody>
      </p:sp>
      <p:pic>
        <p:nvPicPr>
          <p:cNvPr id="3" name="Picture 2">
            <a:extLst>
              <a:ext uri="{FF2B5EF4-FFF2-40B4-BE49-F238E27FC236}">
                <a16:creationId xmlns:a16="http://schemas.microsoft.com/office/drawing/2014/main" id="{051BDE9A-990F-49EC-86D5-BC049895C8F3}"/>
              </a:ext>
            </a:extLst>
          </p:cNvPr>
          <p:cNvPicPr>
            <a:picLocks noChangeAspect="1"/>
          </p:cNvPicPr>
          <p:nvPr/>
        </p:nvPicPr>
        <p:blipFill>
          <a:blip r:embed="rId2"/>
          <a:stretch>
            <a:fillRect/>
          </a:stretch>
        </p:blipFill>
        <p:spPr>
          <a:xfrm>
            <a:off x="2942918" y="723900"/>
            <a:ext cx="3258163" cy="4222750"/>
          </a:xfrm>
          <a:prstGeom prst="rect">
            <a:avLst/>
          </a:prstGeom>
        </p:spPr>
      </p:pic>
    </p:spTree>
    <p:extLst>
      <p:ext uri="{BB962C8B-B14F-4D97-AF65-F5344CB8AC3E}">
        <p14:creationId xmlns:p14="http://schemas.microsoft.com/office/powerpoint/2010/main" val="895307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65B0C8-2CFC-4D24-8B7D-49D52B360530}"/>
              </a:ext>
            </a:extLst>
          </p:cNvPr>
          <p:cNvSpPr>
            <a:spLocks noGrp="1"/>
          </p:cNvSpPr>
          <p:nvPr>
            <p:ph type="title"/>
          </p:nvPr>
        </p:nvSpPr>
        <p:spPr/>
        <p:txBody>
          <a:bodyPr/>
          <a:lstStyle/>
          <a:p>
            <a:r>
              <a:rPr lang="en-US" dirty="0"/>
              <a:t>Power Platform Licensing</a:t>
            </a:r>
          </a:p>
        </p:txBody>
      </p:sp>
      <p:grpSp>
        <p:nvGrpSpPr>
          <p:cNvPr id="3" name="Group 2">
            <a:extLst>
              <a:ext uri="{FF2B5EF4-FFF2-40B4-BE49-F238E27FC236}">
                <a16:creationId xmlns:a16="http://schemas.microsoft.com/office/drawing/2014/main" id="{701C90EF-38B8-41B5-AA15-189666809945}"/>
              </a:ext>
            </a:extLst>
          </p:cNvPr>
          <p:cNvGrpSpPr/>
          <p:nvPr/>
        </p:nvGrpSpPr>
        <p:grpSpPr>
          <a:xfrm>
            <a:off x="503479" y="1500187"/>
            <a:ext cx="1745650" cy="1886828"/>
            <a:chOff x="503479" y="1500187"/>
            <a:chExt cx="1745650" cy="1886828"/>
          </a:xfrm>
        </p:grpSpPr>
        <p:pic>
          <p:nvPicPr>
            <p:cNvPr id="1028" name="Picture 4" descr="Office 365">
              <a:extLst>
                <a:ext uri="{FF2B5EF4-FFF2-40B4-BE49-F238E27FC236}">
                  <a16:creationId xmlns:a16="http://schemas.microsoft.com/office/drawing/2014/main" id="{9BF16E59-4E21-4197-B036-1F8AC762E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7" y="1500187"/>
              <a:ext cx="1320176" cy="849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FFB9-21A0-4D8A-B665-E4275B2D8F42}"/>
                </a:ext>
              </a:extLst>
            </p:cNvPr>
            <p:cNvSpPr txBox="1"/>
            <p:nvPr/>
          </p:nvSpPr>
          <p:spPr>
            <a:xfrm>
              <a:off x="503479" y="2648351"/>
              <a:ext cx="1745650" cy="738664"/>
            </a:xfrm>
            <a:prstGeom prst="rect">
              <a:avLst/>
            </a:prstGeom>
            <a:noFill/>
          </p:spPr>
          <p:txBody>
            <a:bodyPr wrap="square" rtlCol="0">
              <a:spAutoFit/>
            </a:bodyPr>
            <a:lstStyle/>
            <a:p>
              <a:r>
                <a:rPr lang="en-US" sz="1400" dirty="0"/>
                <a:t>Entitlements to extend your M365 solutions</a:t>
              </a:r>
            </a:p>
          </p:txBody>
        </p:sp>
      </p:grpSp>
      <p:grpSp>
        <p:nvGrpSpPr>
          <p:cNvPr id="4" name="Group 3">
            <a:extLst>
              <a:ext uri="{FF2B5EF4-FFF2-40B4-BE49-F238E27FC236}">
                <a16:creationId xmlns:a16="http://schemas.microsoft.com/office/drawing/2014/main" id="{1A581997-6655-4CD2-91A3-CF3971BFFDB2}"/>
              </a:ext>
            </a:extLst>
          </p:cNvPr>
          <p:cNvGrpSpPr/>
          <p:nvPr/>
        </p:nvGrpSpPr>
        <p:grpSpPr>
          <a:xfrm>
            <a:off x="2826350" y="1390421"/>
            <a:ext cx="1745650" cy="1996193"/>
            <a:chOff x="2826350" y="1390421"/>
            <a:chExt cx="1745650" cy="1996193"/>
          </a:xfrm>
        </p:grpSpPr>
        <p:pic>
          <p:nvPicPr>
            <p:cNvPr id="1026" name="Picture 2" descr="Dynamics 365 logo">
              <a:extLst>
                <a:ext uri="{FF2B5EF4-FFF2-40B4-BE49-F238E27FC236}">
                  <a16:creationId xmlns:a16="http://schemas.microsoft.com/office/drawing/2014/main" id="{E9331FEB-0FD9-4843-BCED-395D6B1B0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13" y="1390421"/>
              <a:ext cx="1100138" cy="118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F68CFE-3D64-49A1-9EAE-FE3F07DFA22A}"/>
                </a:ext>
              </a:extLst>
            </p:cNvPr>
            <p:cNvSpPr txBox="1"/>
            <p:nvPr/>
          </p:nvSpPr>
          <p:spPr>
            <a:xfrm>
              <a:off x="2826350" y="2647950"/>
              <a:ext cx="1745650" cy="738664"/>
            </a:xfrm>
            <a:prstGeom prst="rect">
              <a:avLst/>
            </a:prstGeom>
            <a:noFill/>
          </p:spPr>
          <p:txBody>
            <a:bodyPr wrap="square" rtlCol="0">
              <a:spAutoFit/>
            </a:bodyPr>
            <a:lstStyle/>
            <a:p>
              <a:r>
                <a:rPr lang="en-US" sz="1400" dirty="0"/>
                <a:t>Entitlements to extend your M365 solutions</a:t>
              </a:r>
            </a:p>
          </p:txBody>
        </p:sp>
      </p:grpSp>
      <p:grpSp>
        <p:nvGrpSpPr>
          <p:cNvPr id="6" name="Group 5">
            <a:extLst>
              <a:ext uri="{FF2B5EF4-FFF2-40B4-BE49-F238E27FC236}">
                <a16:creationId xmlns:a16="http://schemas.microsoft.com/office/drawing/2014/main" id="{A3B75B1B-4DCC-415B-AC07-D86CA11A16D1}"/>
              </a:ext>
            </a:extLst>
          </p:cNvPr>
          <p:cNvGrpSpPr/>
          <p:nvPr/>
        </p:nvGrpSpPr>
        <p:grpSpPr>
          <a:xfrm>
            <a:off x="4875465" y="1522824"/>
            <a:ext cx="1745650" cy="1629296"/>
            <a:chOff x="4875465" y="1522824"/>
            <a:chExt cx="1745650" cy="1629296"/>
          </a:xfrm>
        </p:grpSpPr>
        <p:pic>
          <p:nvPicPr>
            <p:cNvPr id="1030" name="Picture 6">
              <a:extLst>
                <a:ext uri="{FF2B5EF4-FFF2-40B4-BE49-F238E27FC236}">
                  <a16:creationId xmlns:a16="http://schemas.microsoft.com/office/drawing/2014/main" id="{8C2AD8D2-4E9E-44B9-BE22-B0C7EAC9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652" y="1522824"/>
              <a:ext cx="841277" cy="9165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82DF69-8965-48BF-A4B3-DE9B3EE6717D}"/>
                </a:ext>
              </a:extLst>
            </p:cNvPr>
            <p:cNvSpPr txBox="1"/>
            <p:nvPr/>
          </p:nvSpPr>
          <p:spPr>
            <a:xfrm>
              <a:off x="4875465" y="2628900"/>
              <a:ext cx="1745650" cy="523220"/>
            </a:xfrm>
            <a:prstGeom prst="rect">
              <a:avLst/>
            </a:prstGeom>
            <a:noFill/>
          </p:spPr>
          <p:txBody>
            <a:bodyPr wrap="square" rtlCol="0">
              <a:spAutoFit/>
            </a:bodyPr>
            <a:lstStyle/>
            <a:p>
              <a:r>
                <a:rPr lang="en-US" sz="1400" dirty="0"/>
                <a:t>Per user (unlimited apps)</a:t>
              </a:r>
            </a:p>
          </p:txBody>
        </p:sp>
      </p:grpSp>
      <p:grpSp>
        <p:nvGrpSpPr>
          <p:cNvPr id="7" name="Group 6">
            <a:extLst>
              <a:ext uri="{FF2B5EF4-FFF2-40B4-BE49-F238E27FC236}">
                <a16:creationId xmlns:a16="http://schemas.microsoft.com/office/drawing/2014/main" id="{89133B16-76B6-42E5-95BD-5AFC774896A0}"/>
              </a:ext>
            </a:extLst>
          </p:cNvPr>
          <p:cNvGrpSpPr/>
          <p:nvPr/>
        </p:nvGrpSpPr>
        <p:grpSpPr>
          <a:xfrm>
            <a:off x="7229775" y="1582009"/>
            <a:ext cx="1745650" cy="1373718"/>
            <a:chOff x="7229775" y="1582009"/>
            <a:chExt cx="1745650" cy="1373718"/>
          </a:xfrm>
        </p:grpSpPr>
        <p:pic>
          <p:nvPicPr>
            <p:cNvPr id="1034" name="Picture 10">
              <a:extLst>
                <a:ext uri="{FF2B5EF4-FFF2-40B4-BE49-F238E27FC236}">
                  <a16:creationId xmlns:a16="http://schemas.microsoft.com/office/drawing/2014/main" id="{49A7146E-6E1E-4778-9368-B1F9295D4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793" y="1582009"/>
              <a:ext cx="669807" cy="798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AA66B8-AA9C-4980-8BE9-30362F6BA567}"/>
                </a:ext>
              </a:extLst>
            </p:cNvPr>
            <p:cNvSpPr txBox="1"/>
            <p:nvPr/>
          </p:nvSpPr>
          <p:spPr>
            <a:xfrm>
              <a:off x="7229775" y="2647950"/>
              <a:ext cx="1745650" cy="307777"/>
            </a:xfrm>
            <a:prstGeom prst="rect">
              <a:avLst/>
            </a:prstGeom>
            <a:noFill/>
          </p:spPr>
          <p:txBody>
            <a:bodyPr wrap="square" rtlCol="0">
              <a:spAutoFit/>
            </a:bodyPr>
            <a:lstStyle/>
            <a:p>
              <a:r>
                <a:rPr lang="en-US" sz="1400" dirty="0"/>
                <a:t>Per app/flow</a:t>
              </a:r>
            </a:p>
          </p:txBody>
        </p:sp>
      </p:grpSp>
    </p:spTree>
    <p:extLst>
      <p:ext uri="{BB962C8B-B14F-4D97-AF65-F5344CB8AC3E}">
        <p14:creationId xmlns:p14="http://schemas.microsoft.com/office/powerpoint/2010/main" val="7385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Build and consume solutions for web and mobile with Power Apps</a:t>
            </a:r>
          </a:p>
        </p:txBody>
      </p:sp>
      <p:sp>
        <p:nvSpPr>
          <p:cNvPr id="3" name="Content Placeholder 2">
            <a:extLst>
              <a:ext uri="{FF2B5EF4-FFF2-40B4-BE49-F238E27FC236}">
                <a16:creationId xmlns:a16="http://schemas.microsoft.com/office/drawing/2014/main" id="{D1F01912-5284-C84E-AC8B-9B1AFF1FF95E}"/>
              </a:ext>
            </a:extLst>
          </p:cNvPr>
          <p:cNvSpPr>
            <a:spLocks noGrp="1"/>
          </p:cNvSpPr>
          <p:nvPr>
            <p:ph idx="1"/>
          </p:nvPr>
        </p:nvSpPr>
        <p:spPr/>
        <p:txBody>
          <a:bodyPr/>
          <a:lstStyle/>
          <a:p>
            <a:r>
              <a:rPr lang="en-US" dirty="0"/>
              <a:t> </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Automate and integrate business processes with Power Automate</a:t>
            </a:r>
          </a:p>
        </p:txBody>
      </p:sp>
      <p:sp>
        <p:nvSpPr>
          <p:cNvPr id="3" name="Content Placeholder 2">
            <a:extLst>
              <a:ext uri="{FF2B5EF4-FFF2-40B4-BE49-F238E27FC236}">
                <a16:creationId xmlns:a16="http://schemas.microsoft.com/office/drawing/2014/main" id="{B222E89A-DE5A-BD4F-A7B0-B84393B43643}"/>
              </a:ext>
            </a:extLst>
          </p:cNvPr>
          <p:cNvSpPr>
            <a:spLocks noGrp="1"/>
          </p:cNvSpPr>
          <p:nvPr>
            <p:ph idx="1"/>
          </p:nvPr>
        </p:nvSpPr>
        <p:spPr/>
        <p:txBody>
          <a:bodyPr/>
          <a:lstStyle/>
          <a:p>
            <a:r>
              <a:rPr lang="en-US" dirty="0"/>
              <a:t> </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400" dirty="0"/>
              <a:t>Gain insights from your data regardless of where it lives with Power BI</a:t>
            </a:r>
          </a:p>
        </p:txBody>
      </p:sp>
      <p:sp>
        <p:nvSpPr>
          <p:cNvPr id="4" name="Content Placeholder 3">
            <a:extLst>
              <a:ext uri="{FF2B5EF4-FFF2-40B4-BE49-F238E27FC236}">
                <a16:creationId xmlns:a16="http://schemas.microsoft.com/office/drawing/2014/main" id="{6C4F0CC3-DAB0-8245-AEB8-CF20A2861DF8}"/>
              </a:ext>
            </a:extLst>
          </p:cNvPr>
          <p:cNvSpPr>
            <a:spLocks noGrp="1"/>
          </p:cNvSpPr>
          <p:nvPr>
            <p:ph idx="1"/>
          </p:nvPr>
        </p:nvSpPr>
        <p:spPr/>
        <p:txBody>
          <a:bodyPr/>
          <a:lstStyle/>
          <a:p>
            <a:pPr marL="0" indent="0">
              <a:buNone/>
            </a:pPr>
            <a:endParaRPr lang="en-US" dirty="0"/>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2800" dirty="0"/>
              <a:t>Build powerful chatbots with Power Virtual Agents</a:t>
            </a:r>
          </a:p>
        </p:txBody>
      </p:sp>
      <p:sp>
        <p:nvSpPr>
          <p:cNvPr id="3" name="Content Placeholder 2">
            <a:extLst>
              <a:ext uri="{FF2B5EF4-FFF2-40B4-BE49-F238E27FC236}">
                <a16:creationId xmlns:a16="http://schemas.microsoft.com/office/drawing/2014/main" id="{7D23042F-6495-1B45-99F5-2669BF8197DB}"/>
              </a:ext>
            </a:extLst>
          </p:cNvPr>
          <p:cNvSpPr>
            <a:spLocks noGrp="1"/>
          </p:cNvSpPr>
          <p:nvPr>
            <p:ph idx="1"/>
          </p:nvPr>
        </p:nvSpPr>
        <p:spPr/>
        <p:txBody>
          <a:bodyPr/>
          <a:lstStyle/>
          <a:p>
            <a:pPr marL="0" indent="0">
              <a:buNone/>
            </a:pPr>
            <a:endParaRPr lang="en-US" dirty="0"/>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sz="3200" dirty="0"/>
              <a:t>Put all your data to work with Dataverse</a:t>
            </a:r>
          </a:p>
        </p:txBody>
      </p:sp>
      <p:sp>
        <p:nvSpPr>
          <p:cNvPr id="3" name="Content Placeholder 2">
            <a:extLst>
              <a:ext uri="{FF2B5EF4-FFF2-40B4-BE49-F238E27FC236}">
                <a16:creationId xmlns:a16="http://schemas.microsoft.com/office/drawing/2014/main" id="{FAD9C4D2-1F2F-4643-8718-89CDA28A7362}"/>
              </a:ext>
            </a:extLst>
          </p:cNvPr>
          <p:cNvSpPr>
            <a:spLocks noGrp="1"/>
          </p:cNvSpPr>
          <p:nvPr>
            <p:ph idx="1"/>
          </p:nvPr>
        </p:nvSpPr>
        <p:spPr/>
        <p:txBody>
          <a:bodyPr/>
          <a:lstStyle/>
          <a:p>
            <a:pPr marL="0" indent="0">
              <a:buNone/>
            </a:pPr>
            <a:endParaRPr lang="en-US" dirty="0"/>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3" name="Content Placeholder 2">
            <a:extLst>
              <a:ext uri="{FF2B5EF4-FFF2-40B4-BE49-F238E27FC236}">
                <a16:creationId xmlns:a16="http://schemas.microsoft.com/office/drawing/2014/main" id="{D5DA5208-F9A6-3B40-9429-6D05777F117F}"/>
              </a:ext>
            </a:extLst>
          </p:cNvPr>
          <p:cNvSpPr>
            <a:spLocks noGrp="1"/>
          </p:cNvSpPr>
          <p:nvPr>
            <p:ph idx="1"/>
          </p:nvPr>
        </p:nvSpPr>
        <p:spPr/>
        <p:txBody>
          <a:bodyPr/>
          <a:lstStyle/>
          <a:p>
            <a:pPr marL="0" indent="0">
              <a:buNone/>
            </a:pPr>
            <a:endParaRPr lang="en-US" dirty="0"/>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sz="2800" dirty="0"/>
              <a:t>Data Loss Prevention, compliance, privacy, and accessibility</a:t>
            </a:r>
          </a:p>
        </p:txBody>
      </p:sp>
      <p:sp>
        <p:nvSpPr>
          <p:cNvPr id="3" name="Content Placeholder 2">
            <a:extLst>
              <a:ext uri="{FF2B5EF4-FFF2-40B4-BE49-F238E27FC236}">
                <a16:creationId xmlns:a16="http://schemas.microsoft.com/office/drawing/2014/main" id="{361933DC-6E6A-A44B-B3BE-9AB0E5EFFC51}"/>
              </a:ext>
            </a:extLst>
          </p:cNvPr>
          <p:cNvSpPr>
            <a:spLocks noGrp="1"/>
          </p:cNvSpPr>
          <p:nvPr>
            <p:ph idx="1"/>
          </p:nvPr>
        </p:nvSpPr>
        <p:spPr/>
        <p:txBody>
          <a:bodyPr/>
          <a:lstStyle/>
          <a:p>
            <a:pPr marL="0" indent="0">
              <a:buNone/>
            </a:pPr>
            <a:endParaRPr lang="en-US" dirty="0"/>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a:t>
            </a:r>
            <a:r>
              <a:rPr lang="en-US" dirty="0" err="1"/>
              <a:t>Dataverse</a:t>
            </a:r>
            <a:endParaRPr lang="en-US" dirty="0"/>
          </a:p>
        </p:txBody>
      </p:sp>
    </p:spTree>
    <p:extLst>
      <p:ext uri="{BB962C8B-B14F-4D97-AF65-F5344CB8AC3E}">
        <p14:creationId xmlns:p14="http://schemas.microsoft.com/office/powerpoint/2010/main" val="198995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3" name="Content Placeholder 2">
            <a:extLst>
              <a:ext uri="{FF2B5EF4-FFF2-40B4-BE49-F238E27FC236}">
                <a16:creationId xmlns:a16="http://schemas.microsoft.com/office/drawing/2014/main" id="{6F55AA2A-3850-384E-8504-186CC72639CC}"/>
              </a:ext>
            </a:extLst>
          </p:cNvPr>
          <p:cNvSpPr>
            <a:spLocks noGrp="1"/>
          </p:cNvSpPr>
          <p:nvPr>
            <p:ph idx="1"/>
          </p:nvPr>
        </p:nvSpPr>
        <p:spPr/>
        <p:txBody>
          <a:bodyPr/>
          <a:lstStyle/>
          <a:p>
            <a:pPr marL="0" indent="0">
              <a:buNone/>
            </a:pPr>
            <a:endParaRPr lang="en-US" dirty="0"/>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sz="2550" dirty="0"/>
              <a:t>Identify tables and columns in Dataverse</a:t>
            </a:r>
          </a:p>
        </p:txBody>
      </p:sp>
      <p:sp>
        <p:nvSpPr>
          <p:cNvPr id="3" name="Content Placeholder 2">
            <a:extLst>
              <a:ext uri="{FF2B5EF4-FFF2-40B4-BE49-F238E27FC236}">
                <a16:creationId xmlns:a16="http://schemas.microsoft.com/office/drawing/2014/main" id="{0C19C2A7-606B-6946-995D-2F272999C497}"/>
              </a:ext>
            </a:extLst>
          </p:cNvPr>
          <p:cNvSpPr>
            <a:spLocks noGrp="1"/>
          </p:cNvSpPr>
          <p:nvPr>
            <p:ph idx="1"/>
          </p:nvPr>
        </p:nvSpPr>
        <p:spPr/>
        <p:txBody>
          <a:bodyPr/>
          <a:lstStyle/>
          <a:p>
            <a:pPr marL="0" indent="0">
              <a:buNone/>
            </a:pPr>
            <a:endParaRPr lang="en-US" dirty="0"/>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sp>
        <p:nvSpPr>
          <p:cNvPr id="3" name="Content Placeholder 2">
            <a:extLst>
              <a:ext uri="{FF2B5EF4-FFF2-40B4-BE49-F238E27FC236}">
                <a16:creationId xmlns:a16="http://schemas.microsoft.com/office/drawing/2014/main" id="{9D8BDBE2-D12A-1747-A9E3-5A16D88EAD48}"/>
              </a:ext>
            </a:extLst>
          </p:cNvPr>
          <p:cNvSpPr>
            <a:spLocks noGrp="1"/>
          </p:cNvSpPr>
          <p:nvPr>
            <p:ph idx="1"/>
          </p:nvPr>
        </p:nvSpPr>
        <p:spPr/>
        <p:txBody>
          <a:bodyPr/>
          <a:lstStyle/>
          <a:p>
            <a:pPr marL="0" indent="0">
              <a:buNone/>
            </a:pPr>
            <a:endParaRPr lang="en-US" dirty="0"/>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3" name="Content Placeholder 2">
            <a:extLst>
              <a:ext uri="{FF2B5EF4-FFF2-40B4-BE49-F238E27FC236}">
                <a16:creationId xmlns:a16="http://schemas.microsoft.com/office/drawing/2014/main" id="{CE9CB0AC-F903-2240-90C7-3F7BD90B06A8}"/>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Apps</a:t>
            </a:r>
          </a:p>
        </p:txBody>
      </p:sp>
    </p:spTree>
    <p:extLst>
      <p:ext uri="{BB962C8B-B14F-4D97-AF65-F5344CB8AC3E}">
        <p14:creationId xmlns:p14="http://schemas.microsoft.com/office/powerpoint/2010/main" val="108725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sp>
        <p:nvSpPr>
          <p:cNvPr id="3" name="Content Placeholder 2">
            <a:extLst>
              <a:ext uri="{FF2B5EF4-FFF2-40B4-BE49-F238E27FC236}">
                <a16:creationId xmlns:a16="http://schemas.microsoft.com/office/drawing/2014/main" id="{E127DE30-7565-8544-9F29-C0DC1559DD06}"/>
              </a:ext>
            </a:extLst>
          </p:cNvPr>
          <p:cNvSpPr>
            <a:spLocks noGrp="1"/>
          </p:cNvSpPr>
          <p:nvPr>
            <p:ph idx="1"/>
          </p:nvPr>
        </p:nvSpPr>
        <p:spPr/>
        <p:txBody>
          <a:bodyPr/>
          <a:lstStyle/>
          <a:p>
            <a:pPr marL="0" indent="0">
              <a:buNone/>
            </a:pPr>
            <a:endParaRPr lang="en-US" dirty="0"/>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dirty="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3" name="Content Placeholder 2">
            <a:extLst>
              <a:ext uri="{FF2B5EF4-FFF2-40B4-BE49-F238E27FC236}">
                <a16:creationId xmlns:a16="http://schemas.microsoft.com/office/drawing/2014/main" id="{D9B4F7D5-58E9-5544-9BA1-95D48BFE5C4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3" name="Content Placeholder 2">
            <a:extLst>
              <a:ext uri="{FF2B5EF4-FFF2-40B4-BE49-F238E27FC236}">
                <a16:creationId xmlns:a16="http://schemas.microsoft.com/office/drawing/2014/main" id="{02749E59-0EF0-3A4A-ACFE-64FB18473294}"/>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3" name="Content Placeholder 2">
            <a:extLst>
              <a:ext uri="{FF2B5EF4-FFF2-40B4-BE49-F238E27FC236}">
                <a16:creationId xmlns:a16="http://schemas.microsoft.com/office/drawing/2014/main" id="{101AD21D-F2AE-5843-9C71-FFE9C891D8BE}"/>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Forms</a:t>
            </a:r>
          </a:p>
        </p:txBody>
      </p:sp>
      <p:sp>
        <p:nvSpPr>
          <p:cNvPr id="3" name="Content Placeholder 2">
            <a:extLst>
              <a:ext uri="{FF2B5EF4-FFF2-40B4-BE49-F238E27FC236}">
                <a16:creationId xmlns:a16="http://schemas.microsoft.com/office/drawing/2014/main" id="{CE656011-AFE4-3447-89A2-E44CB9AC2935}"/>
              </a:ext>
            </a:extLst>
          </p:cNvPr>
          <p:cNvSpPr>
            <a:spLocks noGrp="1"/>
          </p:cNvSpPr>
          <p:nvPr>
            <p:ph idx="1"/>
          </p:nvPr>
        </p:nvSpPr>
        <p:spPr/>
        <p:txBody>
          <a:bodyPr/>
          <a:lstStyle/>
          <a:p>
            <a:endParaRPr lang="en-US"/>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the Power Platform</a:t>
            </a:r>
          </a:p>
          <a:p>
            <a:r>
              <a:rPr lang="en-US" dirty="0"/>
              <a:t>Power Apps </a:t>
            </a:r>
          </a:p>
          <a:p>
            <a:r>
              <a:rPr lang="en-US" dirty="0"/>
              <a:t>Power Automate</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Input Controls</a:t>
            </a:r>
          </a:p>
        </p:txBody>
      </p:sp>
      <p:sp>
        <p:nvSpPr>
          <p:cNvPr id="3" name="Content Placeholder 2">
            <a:extLst>
              <a:ext uri="{FF2B5EF4-FFF2-40B4-BE49-F238E27FC236}">
                <a16:creationId xmlns:a16="http://schemas.microsoft.com/office/drawing/2014/main" id="{D1E2FD01-24D9-F041-9D13-29B17AE3C85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Functions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9F31F3F-B1EA-654A-B03F-11FBFF604A29}"/>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3" name="Content Placeholder 2">
            <a:extLst>
              <a:ext uri="{FF2B5EF4-FFF2-40B4-BE49-F238E27FC236}">
                <a16:creationId xmlns:a16="http://schemas.microsoft.com/office/drawing/2014/main" id="{C2FEC31E-11B4-4349-BD6E-707C4B3C1B29}"/>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F8B8A173-65DA-474D-9107-23580C64FA4B}"/>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4" name="Content Placeholder 3">
            <a:extLst>
              <a:ext uri="{FF2B5EF4-FFF2-40B4-BE49-F238E27FC236}">
                <a16:creationId xmlns:a16="http://schemas.microsoft.com/office/drawing/2014/main" id="{3E8F1C4F-077B-264F-8575-C5E002176451}"/>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bg1"/>
                </a:solidFill>
              </a:rPr>
              <a:t>Design of model-driven apps</a:t>
            </a:r>
            <a:endParaRPr lang="en-US" b="1" dirty="0">
              <a:solidFill>
                <a:schemeClr val="bg1"/>
              </a:solidFill>
              <a:latin typeface="Segoe UI Light" pitchFamily="34" charset="0"/>
            </a:endParaRPr>
          </a:p>
        </p:txBody>
      </p:sp>
      <p:sp>
        <p:nvSpPr>
          <p:cNvPr id="3" name="Content Placeholder 2">
            <a:extLst>
              <a:ext uri="{FF2B5EF4-FFF2-40B4-BE49-F238E27FC236}">
                <a16:creationId xmlns:a16="http://schemas.microsoft.com/office/drawing/2014/main" id="{C7ED4F04-AA1B-0C4D-91BF-4279292CD3F0}"/>
              </a:ext>
            </a:extLst>
          </p:cNvPr>
          <p:cNvSpPr>
            <a:spLocks noGrp="1"/>
          </p:cNvSpPr>
          <p:nvPr>
            <p:ph idx="1"/>
          </p:nvPr>
        </p:nvSpPr>
        <p:spPr/>
        <p:txBody>
          <a:bodyPr/>
          <a:lstStyle/>
          <a:p>
            <a:pPr marL="0" indent="0">
              <a:buNone/>
            </a:pPr>
            <a:endParaRPr lang="en-US" dirty="0"/>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sp>
        <p:nvSpPr>
          <p:cNvPr id="3" name="Content Placeholder 2">
            <a:extLst>
              <a:ext uri="{FF2B5EF4-FFF2-40B4-BE49-F238E27FC236}">
                <a16:creationId xmlns:a16="http://schemas.microsoft.com/office/drawing/2014/main" id="{9C70F99E-1DED-5249-9EA9-891EB4A5C6F7}"/>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sp>
        <p:nvSpPr>
          <p:cNvPr id="3" name="Content Placeholder 2">
            <a:extLst>
              <a:ext uri="{FF2B5EF4-FFF2-40B4-BE49-F238E27FC236}">
                <a16:creationId xmlns:a16="http://schemas.microsoft.com/office/drawing/2014/main" id="{28D90536-0B54-0640-B436-811EF8613635}"/>
              </a:ext>
            </a:extLst>
          </p:cNvPr>
          <p:cNvSpPr>
            <a:spLocks noGrp="1"/>
          </p:cNvSpPr>
          <p:nvPr>
            <p:ph idx="1"/>
          </p:nvPr>
        </p:nvSpPr>
        <p:spPr/>
        <p:txBody>
          <a:bodyPr/>
          <a:lstStyle/>
          <a:p>
            <a:endParaRPr lang="en-US"/>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Automate</a:t>
            </a:r>
          </a:p>
        </p:txBody>
      </p:sp>
    </p:spTree>
    <p:extLst>
      <p:ext uri="{BB962C8B-B14F-4D97-AF65-F5344CB8AC3E}">
        <p14:creationId xmlns:p14="http://schemas.microsoft.com/office/powerpoint/2010/main" val="2846809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4" name="Content Placeholder 3">
            <a:extLst>
              <a:ext uri="{FF2B5EF4-FFF2-40B4-BE49-F238E27FC236}">
                <a16:creationId xmlns:a16="http://schemas.microsoft.com/office/drawing/2014/main" id="{06899B99-D9B0-4249-9512-5B43D502B1B9}"/>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Power Virtual Agents</a:t>
            </a:r>
          </a:p>
          <a:p>
            <a:r>
              <a:rPr lang="en-US" dirty="0"/>
              <a:t>Power BI</a:t>
            </a:r>
          </a:p>
          <a:p>
            <a:r>
              <a:rPr lang="en-US" dirty="0"/>
              <a:t>Lots of PL-900 tips, tricks, and strategies!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3" name="Content Placeholder 2">
            <a:extLst>
              <a:ext uri="{FF2B5EF4-FFF2-40B4-BE49-F238E27FC236}">
                <a16:creationId xmlns:a16="http://schemas.microsoft.com/office/drawing/2014/main" id="{FF2605A4-8664-4F4E-B967-3BDB026E20DF}"/>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3" name="Content Placeholder 2">
            <a:extLst>
              <a:ext uri="{FF2B5EF4-FFF2-40B4-BE49-F238E27FC236}">
                <a16:creationId xmlns:a16="http://schemas.microsoft.com/office/drawing/2014/main" id="{D94F601A-1DB8-6144-9360-4F2A2E0892B5}"/>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p:txBody>
          <a:bodyPr/>
          <a:lstStyle/>
          <a:p>
            <a:r>
              <a:rPr lang="en-US" sz="2800" dirty="0"/>
              <a:t>The three types of flows you can create with Power Automate</a:t>
            </a:r>
          </a:p>
        </p:txBody>
      </p:sp>
      <p:sp>
        <p:nvSpPr>
          <p:cNvPr id="3" name="Content Placeholder 2">
            <a:extLst>
              <a:ext uri="{FF2B5EF4-FFF2-40B4-BE49-F238E27FC236}">
                <a16:creationId xmlns:a16="http://schemas.microsoft.com/office/drawing/2014/main" id="{EC6F5458-BB69-EB4C-A07C-417CC1FD437D}"/>
              </a:ext>
            </a:extLst>
          </p:cNvPr>
          <p:cNvSpPr>
            <a:spLocks noGrp="1"/>
          </p:cNvSpPr>
          <p:nvPr>
            <p:ph idx="1"/>
          </p:nvPr>
        </p:nvSpPr>
        <p:spPr/>
        <p:txBody>
          <a:bodyPr/>
          <a:lstStyle/>
          <a:p>
            <a:endParaRPr lang="en-US"/>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sz="3200" dirty="0"/>
              <a:t>Add artificial intelligence to your flow without writing code</a:t>
            </a:r>
          </a:p>
        </p:txBody>
      </p:sp>
      <p:sp>
        <p:nvSpPr>
          <p:cNvPr id="3" name="Content Placeholder 2">
            <a:extLst>
              <a:ext uri="{FF2B5EF4-FFF2-40B4-BE49-F238E27FC236}">
                <a16:creationId xmlns:a16="http://schemas.microsoft.com/office/drawing/2014/main" id="{6430E233-9CD9-6541-9047-D002104B4425}"/>
              </a:ext>
            </a:extLst>
          </p:cNvPr>
          <p:cNvSpPr>
            <a:spLocks noGrp="1"/>
          </p:cNvSpPr>
          <p:nvPr>
            <p:ph idx="1"/>
          </p:nvPr>
        </p:nvSpPr>
        <p:spPr/>
        <p:txBody>
          <a:bodyPr/>
          <a:lstStyle/>
          <a:p>
            <a:endParaRPr lang="en-US"/>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2" name="Content Placeholder 1">
            <a:extLst>
              <a:ext uri="{FF2B5EF4-FFF2-40B4-BE49-F238E27FC236}">
                <a16:creationId xmlns:a16="http://schemas.microsoft.com/office/drawing/2014/main" id="{EA91EE60-A313-1C47-ADE4-378E2809D457}"/>
              </a:ext>
            </a:extLst>
          </p:cNvPr>
          <p:cNvSpPr>
            <a:spLocks noGrp="1"/>
          </p:cNvSpPr>
          <p:nvPr>
            <p:ph idx="1"/>
          </p:nvPr>
        </p:nvSpPr>
        <p:spPr/>
        <p:txBody>
          <a:bodyPr/>
          <a:lstStyle/>
          <a:p>
            <a:endParaRPr lang="en-US"/>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sp>
        <p:nvSpPr>
          <p:cNvPr id="3" name="Content Placeholder 2">
            <a:extLst>
              <a:ext uri="{FF2B5EF4-FFF2-40B4-BE49-F238E27FC236}">
                <a16:creationId xmlns:a16="http://schemas.microsoft.com/office/drawing/2014/main" id="{6D8A816F-5409-AA40-97AE-6D665F5858E6}"/>
              </a:ext>
            </a:extLst>
          </p:cNvPr>
          <p:cNvSpPr>
            <a:spLocks noGrp="1"/>
          </p:cNvSpPr>
          <p:nvPr>
            <p:ph idx="1"/>
          </p:nvPr>
        </p:nvSpPr>
        <p:spPr/>
        <p:txBody>
          <a:bodyPr/>
          <a:lstStyle/>
          <a:p>
            <a:endParaRPr lang="en-US"/>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4" name="Content Placeholder 3">
            <a:extLst>
              <a:ext uri="{FF2B5EF4-FFF2-40B4-BE49-F238E27FC236}">
                <a16:creationId xmlns:a16="http://schemas.microsoft.com/office/drawing/2014/main" id="{AE2EEEEE-D36A-FA44-A906-9D247828C69C}"/>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Virtual Agents</a:t>
            </a:r>
          </a:p>
        </p:txBody>
      </p:sp>
    </p:spTree>
    <p:extLst>
      <p:ext uri="{BB962C8B-B14F-4D97-AF65-F5344CB8AC3E}">
        <p14:creationId xmlns:p14="http://schemas.microsoft.com/office/powerpoint/2010/main" val="972152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sz="3200" dirty="0"/>
              <a:t>Power Virtual Agents and what can it do for you</a:t>
            </a:r>
          </a:p>
        </p:txBody>
      </p:sp>
      <p:sp>
        <p:nvSpPr>
          <p:cNvPr id="3" name="Content Placeholder 2">
            <a:extLst>
              <a:ext uri="{FF2B5EF4-FFF2-40B4-BE49-F238E27FC236}">
                <a16:creationId xmlns:a16="http://schemas.microsoft.com/office/drawing/2014/main" id="{D64277B3-875F-E84A-A576-81E70233161A}"/>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4" name="Content Placeholder 3">
            <a:extLst>
              <a:ext uri="{FF2B5EF4-FFF2-40B4-BE49-F238E27FC236}">
                <a16:creationId xmlns:a16="http://schemas.microsoft.com/office/drawing/2014/main" id="{AEF38163-6FB3-D34E-B32C-05A25AABB94D}"/>
              </a:ext>
            </a:extLst>
          </p:cNvPr>
          <p:cNvSpPr>
            <a:spLocks noGrp="1"/>
          </p:cNvSpPr>
          <p:nvPr>
            <p:ph idx="1"/>
          </p:nvPr>
        </p:nvSpPr>
        <p:spPr/>
        <p:txBody>
          <a:bodyPr/>
          <a:lstStyle/>
          <a:p>
            <a:endParaRPr lang="en-US"/>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My goals are:</a:t>
            </a:r>
          </a:p>
          <a:p>
            <a:pPr lvl="1"/>
            <a:r>
              <a:rPr lang="en-US" dirty="0"/>
              <a:t>Help you clear your PL-900 exam</a:t>
            </a:r>
          </a:p>
          <a:p>
            <a:pPr lvl="1"/>
            <a:r>
              <a:rPr lang="en-US" dirty="0"/>
              <a:t>Help you get comfortable with the Power Platform</a:t>
            </a:r>
          </a:p>
          <a:p>
            <a:pPr lvl="2"/>
            <a:r>
              <a:rPr lang="en-US" dirty="0"/>
              <a:t>Avoid headaches and confusion I expended for you! </a:t>
            </a:r>
            <a:r>
              <a:rPr lang="en-US" dirty="0">
                <a:sym typeface="Wingdings" pitchFamily="2" charset="2"/>
              </a:rPr>
              <a:t></a:t>
            </a:r>
            <a:endParaRPr lang="en-US" dirty="0"/>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Entities</a:t>
            </a:r>
          </a:p>
        </p:txBody>
      </p:sp>
      <p:sp>
        <p:nvSpPr>
          <p:cNvPr id="4" name="Content Placeholder 3">
            <a:extLst>
              <a:ext uri="{FF2B5EF4-FFF2-40B4-BE49-F238E27FC236}">
                <a16:creationId xmlns:a16="http://schemas.microsoft.com/office/drawing/2014/main" id="{B6C3EE5C-FB05-3A44-9759-6E63EF27A181}"/>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Actions</a:t>
            </a:r>
            <a:endParaRPr lang="en-US" sz="3200" dirty="0"/>
          </a:p>
        </p:txBody>
      </p:sp>
      <p:sp>
        <p:nvSpPr>
          <p:cNvPr id="4" name="Content Placeholder 3">
            <a:extLst>
              <a:ext uri="{FF2B5EF4-FFF2-40B4-BE49-F238E27FC236}">
                <a16:creationId xmlns:a16="http://schemas.microsoft.com/office/drawing/2014/main" id="{138CC928-2616-D749-A1A7-384527B8A87C}"/>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sz="3200" dirty="0"/>
              <a:t>Power Virtual Agents components - </a:t>
            </a:r>
            <a:r>
              <a:rPr lang="en-US" sz="1800" b="1" dirty="0"/>
              <a:t>Publishing</a:t>
            </a:r>
            <a:endParaRPr lang="en-US" sz="3200" dirty="0"/>
          </a:p>
        </p:txBody>
      </p:sp>
      <p:sp>
        <p:nvSpPr>
          <p:cNvPr id="4" name="Content Placeholder 3">
            <a:extLst>
              <a:ext uri="{FF2B5EF4-FFF2-40B4-BE49-F238E27FC236}">
                <a16:creationId xmlns:a16="http://schemas.microsoft.com/office/drawing/2014/main" id="{D3F59370-370D-7942-A08C-039FAA8F3908}"/>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chatbot</a:t>
            </a:r>
          </a:p>
        </p:txBody>
      </p:sp>
      <p:sp>
        <p:nvSpPr>
          <p:cNvPr id="4" name="Content Placeholder 3">
            <a:extLst>
              <a:ext uri="{FF2B5EF4-FFF2-40B4-BE49-F238E27FC236}">
                <a16:creationId xmlns:a16="http://schemas.microsoft.com/office/drawing/2014/main" id="{C208FDA3-15A9-2F40-A7B9-0E41F1B3DBFD}"/>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Create a </a:t>
            </a:r>
            <a:r>
              <a:rPr lang="en-US" altLang="zh-CN" sz="3600" dirty="0"/>
              <a:t>topic</a:t>
            </a:r>
            <a:endParaRPr lang="en-US" sz="3600" dirty="0"/>
          </a:p>
        </p:txBody>
      </p:sp>
      <p:sp>
        <p:nvSpPr>
          <p:cNvPr id="4" name="Content Placeholder 3">
            <a:extLst>
              <a:ext uri="{FF2B5EF4-FFF2-40B4-BE49-F238E27FC236}">
                <a16:creationId xmlns:a16="http://schemas.microsoft.com/office/drawing/2014/main" id="{42D58F1B-66AF-AB43-91BE-1EC2135E497C}"/>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pPr lvl="1"/>
            <a:r>
              <a:rPr lang="en-US" sz="2700" dirty="0">
                <a:solidFill>
                  <a:schemeClr val="bg1"/>
                </a:solidFill>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idx="1"/>
          </p:nvPr>
        </p:nvSpPr>
        <p:spPr/>
        <p:txBody>
          <a:bodyPr/>
          <a:lstStyle/>
          <a:p>
            <a:pPr marL="0" lvl="1"/>
            <a:r>
              <a:rPr lang="en-US" sz="1800" dirty="0">
                <a:latin typeface="+mj-lt"/>
              </a:rPr>
              <a:t>Design the topic’s conversation path</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94967295"/>
          </p:nvPr>
        </p:nvSpPr>
        <p:spPr>
          <a:xfrm>
            <a:off x="0" y="1931988"/>
            <a:ext cx="4184650" cy="1603375"/>
          </a:xfrm>
        </p:spPr>
        <p:txBody>
          <a:bodyPr>
            <a:normAutofit/>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Tree>
    <p:extLst>
      <p:ext uri="{BB962C8B-B14F-4D97-AF65-F5344CB8AC3E}">
        <p14:creationId xmlns:p14="http://schemas.microsoft.com/office/powerpoint/2010/main" val="2609046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dirty="0"/>
              <a:t>Test a chatbot</a:t>
            </a:r>
          </a:p>
        </p:txBody>
      </p:sp>
      <p:sp>
        <p:nvSpPr>
          <p:cNvPr id="4" name="Content Placeholder 3">
            <a:extLst>
              <a:ext uri="{FF2B5EF4-FFF2-40B4-BE49-F238E27FC236}">
                <a16:creationId xmlns:a16="http://schemas.microsoft.com/office/drawing/2014/main" id="{77C32F13-03EB-AB47-94D1-61363D5206A3}"/>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3" name="Content Placeholder 2">
            <a:extLst>
              <a:ext uri="{FF2B5EF4-FFF2-40B4-BE49-F238E27FC236}">
                <a16:creationId xmlns:a16="http://schemas.microsoft.com/office/drawing/2014/main" id="{3FEEA3D5-3FD3-8244-94F7-A20CB9E692C0}"/>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sz="3600" dirty="0"/>
              <a:t>Analyzing a chatbot</a:t>
            </a:r>
          </a:p>
        </p:txBody>
      </p:sp>
      <p:sp>
        <p:nvSpPr>
          <p:cNvPr id="4" name="Content Placeholder 3">
            <a:extLst>
              <a:ext uri="{FF2B5EF4-FFF2-40B4-BE49-F238E27FC236}">
                <a16:creationId xmlns:a16="http://schemas.microsoft.com/office/drawing/2014/main" id="{DB762F45-BBFB-564E-8EA2-BA171A1C1EA8}"/>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Power BI</a:t>
            </a:r>
          </a:p>
        </p:txBody>
      </p:sp>
    </p:spTree>
    <p:extLst>
      <p:ext uri="{BB962C8B-B14F-4D97-AF65-F5344CB8AC3E}">
        <p14:creationId xmlns:p14="http://schemas.microsoft.com/office/powerpoint/2010/main" val="227957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6" name="Content Placeholder 5">
            <a:extLst>
              <a:ext uri="{FF2B5EF4-FFF2-40B4-BE49-F238E27FC236}">
                <a16:creationId xmlns:a16="http://schemas.microsoft.com/office/drawing/2014/main" id="{660ED567-7017-E040-A57A-98A28406A85B}"/>
              </a:ext>
            </a:extLst>
          </p:cNvPr>
          <p:cNvSpPr>
            <a:spLocks noGrp="1"/>
          </p:cNvSpPr>
          <p:nvPr>
            <p:ph idx="1"/>
          </p:nvPr>
        </p:nvSpPr>
        <p:spPr/>
        <p:txBody>
          <a:bodyPr/>
          <a:lstStyle/>
          <a:p>
            <a:endParaRPr lang="en-US"/>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p:txBody>
          <a:bodyPr/>
          <a:lstStyle/>
          <a:p>
            <a:r>
              <a:rPr lang="en-US" sz="3200" dirty="0"/>
              <a:t>What is Power BI? - continued</a:t>
            </a:r>
          </a:p>
        </p:txBody>
      </p:sp>
      <p:sp>
        <p:nvSpPr>
          <p:cNvPr id="2" name="Content Placeholder 1">
            <a:extLst>
              <a:ext uri="{FF2B5EF4-FFF2-40B4-BE49-F238E27FC236}">
                <a16:creationId xmlns:a16="http://schemas.microsoft.com/office/drawing/2014/main" id="{520C7C08-271A-AC48-AEED-163447CDAB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778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5" name="Content Placeholder 4">
            <a:extLst>
              <a:ext uri="{FF2B5EF4-FFF2-40B4-BE49-F238E27FC236}">
                <a16:creationId xmlns:a16="http://schemas.microsoft.com/office/drawing/2014/main" id="{31601919-0B1F-B64C-9D76-B57ACDECFA5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2" name="Content Placeholder 1">
            <a:extLst>
              <a:ext uri="{FF2B5EF4-FFF2-40B4-BE49-F238E27FC236}">
                <a16:creationId xmlns:a16="http://schemas.microsoft.com/office/drawing/2014/main" id="{3ED69F13-C8DA-9443-98BB-1415208439EB}"/>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5" name="Content Placeholder 4">
            <a:extLst>
              <a:ext uri="{FF2B5EF4-FFF2-40B4-BE49-F238E27FC236}">
                <a16:creationId xmlns:a16="http://schemas.microsoft.com/office/drawing/2014/main" id="{AECEA918-9B96-8646-9730-56A6687EE651}"/>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5" name="Content Placeholder 4">
            <a:extLst>
              <a:ext uri="{FF2B5EF4-FFF2-40B4-BE49-F238E27FC236}">
                <a16:creationId xmlns:a16="http://schemas.microsoft.com/office/drawing/2014/main" id="{C6F8CFFB-7DB3-374E-AE29-3452D07951D9}"/>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5" name="Content Placeholder 4">
            <a:extLst>
              <a:ext uri="{FF2B5EF4-FFF2-40B4-BE49-F238E27FC236}">
                <a16:creationId xmlns:a16="http://schemas.microsoft.com/office/drawing/2014/main" id="{5309A89A-45E5-714F-B51B-A3CFDBC59E8E}"/>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5" name="Content Placeholder 4">
            <a:extLst>
              <a:ext uri="{FF2B5EF4-FFF2-40B4-BE49-F238E27FC236}">
                <a16:creationId xmlns:a16="http://schemas.microsoft.com/office/drawing/2014/main" id="{AD5E139A-D972-3248-A8BA-B01F3D30027A}"/>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5" name="Content Placeholder 4">
            <a:extLst>
              <a:ext uri="{FF2B5EF4-FFF2-40B4-BE49-F238E27FC236}">
                <a16:creationId xmlns:a16="http://schemas.microsoft.com/office/drawing/2014/main" id="{B6A9DADD-EB3B-E04F-9457-2BEFAB1BF5A8}"/>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2" name="Content Placeholder 1">
            <a:extLst>
              <a:ext uri="{FF2B5EF4-FFF2-40B4-BE49-F238E27FC236}">
                <a16:creationId xmlns:a16="http://schemas.microsoft.com/office/drawing/2014/main" id="{4CC7F8DE-85FE-DD46-A3FC-BAFD273E0B37}"/>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sp>
        <p:nvSpPr>
          <p:cNvPr id="3" name="Content Placeholder 2">
            <a:extLst>
              <a:ext uri="{FF2B5EF4-FFF2-40B4-BE49-F238E27FC236}">
                <a16:creationId xmlns:a16="http://schemas.microsoft.com/office/drawing/2014/main" id="{51281D01-C3D9-694F-95E3-9945B66DBDFB}"/>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3" name="Content Placeholder 2">
            <a:extLst>
              <a:ext uri="{FF2B5EF4-FFF2-40B4-BE49-F238E27FC236}">
                <a16:creationId xmlns:a16="http://schemas.microsoft.com/office/drawing/2014/main" id="{621FBFFB-7536-5F4A-8E9A-23689B9A756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3" name="Content Placeholder 2">
            <a:extLst>
              <a:ext uri="{FF2B5EF4-FFF2-40B4-BE49-F238E27FC236}">
                <a16:creationId xmlns:a16="http://schemas.microsoft.com/office/drawing/2014/main" id="{CC9B16AA-0436-B74F-8E07-D851D47D0B99}"/>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3" name="Content Placeholder 2">
            <a:extLst>
              <a:ext uri="{FF2B5EF4-FFF2-40B4-BE49-F238E27FC236}">
                <a16:creationId xmlns:a16="http://schemas.microsoft.com/office/drawing/2014/main" id="{78E7FCE2-C824-684B-8F28-AF6B653C0BE2}"/>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797AA4B3-66EC-49BD-A040-5BD60D5807C2}"/>
              </a:ext>
            </a:extLst>
          </p:cNvPr>
          <p:cNvPicPr>
            <a:picLocks noChangeAspect="1"/>
          </p:cNvPicPr>
          <p:nvPr/>
        </p:nvPicPr>
        <p:blipFill>
          <a:blip r:embed="rId2"/>
          <a:stretch>
            <a:fillRect/>
          </a:stretch>
        </p:blipFill>
        <p:spPr>
          <a:xfrm>
            <a:off x="1181524" y="605083"/>
            <a:ext cx="6780952" cy="3933333"/>
          </a:xfrm>
          <a:prstGeom prst="rect">
            <a:avLst/>
          </a:prstGeom>
        </p:spPr>
      </p:pic>
      <p:pic>
        <p:nvPicPr>
          <p:cNvPr id="3" name="Picture 2">
            <a:extLst>
              <a:ext uri="{FF2B5EF4-FFF2-40B4-BE49-F238E27FC236}">
                <a16:creationId xmlns:a16="http://schemas.microsoft.com/office/drawing/2014/main" id="{24BAB603-B7F5-A243-8BC9-2C181FDCD188}"/>
              </a:ext>
            </a:extLst>
          </p:cNvPr>
          <p:cNvPicPr>
            <a:picLocks noChangeAspect="1"/>
          </p:cNvPicPr>
          <p:nvPr/>
        </p:nvPicPr>
        <p:blipFill>
          <a:blip r:embed="rId3"/>
          <a:stretch>
            <a:fillRect/>
          </a:stretch>
        </p:blipFill>
        <p:spPr>
          <a:xfrm>
            <a:off x="503167" y="3123985"/>
            <a:ext cx="8153400" cy="1548913"/>
          </a:xfrm>
          <a:prstGeom prst="rect">
            <a:avLst/>
          </a:prstGeom>
        </p:spPr>
      </p:pic>
    </p:spTree>
    <p:extLst>
      <p:ext uri="{BB962C8B-B14F-4D97-AF65-F5344CB8AC3E}">
        <p14:creationId xmlns:p14="http://schemas.microsoft.com/office/powerpoint/2010/main" val="2252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58ECBB55-6BE2-490B-A07C-CEF394F97532}"/>
              </a:ext>
            </a:extLst>
          </p:cNvPr>
          <p:cNvPicPr>
            <a:picLocks noChangeAspect="1"/>
          </p:cNvPicPr>
          <p:nvPr/>
        </p:nvPicPr>
        <p:blipFill>
          <a:blip r:embed="rId2"/>
          <a:stretch>
            <a:fillRect/>
          </a:stretch>
        </p:blipFill>
        <p:spPr>
          <a:xfrm>
            <a:off x="1973439" y="601945"/>
            <a:ext cx="5197121" cy="4322185"/>
          </a:xfrm>
          <a:prstGeom prst="rect">
            <a:avLst/>
          </a:prstGeom>
        </p:spPr>
      </p:pic>
      <p:pic>
        <p:nvPicPr>
          <p:cNvPr id="5" name="Picture 4">
            <a:extLst>
              <a:ext uri="{FF2B5EF4-FFF2-40B4-BE49-F238E27FC236}">
                <a16:creationId xmlns:a16="http://schemas.microsoft.com/office/drawing/2014/main" id="{B8847D9E-3D3C-3B45-A268-205CACA8AA58}"/>
              </a:ext>
            </a:extLst>
          </p:cNvPr>
          <p:cNvPicPr>
            <a:picLocks noChangeAspect="1"/>
          </p:cNvPicPr>
          <p:nvPr/>
        </p:nvPicPr>
        <p:blipFill>
          <a:blip r:embed="rId3"/>
          <a:stretch>
            <a:fillRect/>
          </a:stretch>
        </p:blipFill>
        <p:spPr>
          <a:xfrm>
            <a:off x="503167" y="3123985"/>
            <a:ext cx="8153400" cy="1662426"/>
          </a:xfrm>
          <a:prstGeom prst="rect">
            <a:avLst/>
          </a:prstGeom>
        </p:spPr>
      </p:pic>
    </p:spTree>
    <p:extLst>
      <p:ext uri="{BB962C8B-B14F-4D97-AF65-F5344CB8AC3E}">
        <p14:creationId xmlns:p14="http://schemas.microsoft.com/office/powerpoint/2010/main" val="321135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CBEDEAC8-2009-42A5-9A9B-B0939A4EB97A}"/>
              </a:ext>
            </a:extLst>
          </p:cNvPr>
          <p:cNvPicPr>
            <a:picLocks noChangeAspect="1"/>
          </p:cNvPicPr>
          <p:nvPr/>
        </p:nvPicPr>
        <p:blipFill>
          <a:blip r:embed="rId2"/>
          <a:stretch>
            <a:fillRect/>
          </a:stretch>
        </p:blipFill>
        <p:spPr>
          <a:xfrm>
            <a:off x="2892611" y="560553"/>
            <a:ext cx="3164541" cy="4483100"/>
          </a:xfrm>
          <a:prstGeom prst="rect">
            <a:avLst/>
          </a:prstGeom>
        </p:spPr>
      </p:pic>
      <p:pic>
        <p:nvPicPr>
          <p:cNvPr id="5" name="Picture 4">
            <a:extLst>
              <a:ext uri="{FF2B5EF4-FFF2-40B4-BE49-F238E27FC236}">
                <a16:creationId xmlns:a16="http://schemas.microsoft.com/office/drawing/2014/main" id="{149E73BE-46E2-724F-AF15-6E3C98826094}"/>
              </a:ext>
            </a:extLst>
          </p:cNvPr>
          <p:cNvPicPr>
            <a:picLocks noChangeAspect="1"/>
          </p:cNvPicPr>
          <p:nvPr/>
        </p:nvPicPr>
        <p:blipFill>
          <a:blip r:embed="rId3"/>
          <a:stretch>
            <a:fillRect/>
          </a:stretch>
        </p:blipFill>
        <p:spPr>
          <a:xfrm>
            <a:off x="2892611" y="3123985"/>
            <a:ext cx="5763956" cy="1919668"/>
          </a:xfrm>
          <a:prstGeom prst="rect">
            <a:avLst/>
          </a:prstGeom>
        </p:spPr>
      </p:pic>
    </p:spTree>
    <p:extLst>
      <p:ext uri="{BB962C8B-B14F-4D97-AF65-F5344CB8AC3E}">
        <p14:creationId xmlns:p14="http://schemas.microsoft.com/office/powerpoint/2010/main" val="21985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AD28BFC7-EA29-4B4F-96EA-209E942EF19E}"/>
              </a:ext>
            </a:extLst>
          </p:cNvPr>
          <p:cNvPicPr>
            <a:picLocks noChangeAspect="1"/>
          </p:cNvPicPr>
          <p:nvPr/>
        </p:nvPicPr>
        <p:blipFill>
          <a:blip r:embed="rId2"/>
          <a:stretch>
            <a:fillRect/>
          </a:stretch>
        </p:blipFill>
        <p:spPr>
          <a:xfrm>
            <a:off x="1788153" y="560553"/>
            <a:ext cx="6063204" cy="4482625"/>
          </a:xfrm>
          <a:prstGeom prst="rect">
            <a:avLst/>
          </a:prstGeom>
        </p:spPr>
      </p:pic>
      <p:pic>
        <p:nvPicPr>
          <p:cNvPr id="5" name="Picture 4">
            <a:extLst>
              <a:ext uri="{FF2B5EF4-FFF2-40B4-BE49-F238E27FC236}">
                <a16:creationId xmlns:a16="http://schemas.microsoft.com/office/drawing/2014/main" id="{6E8005CA-9D4B-2944-8721-A98702D4AA41}"/>
              </a:ext>
            </a:extLst>
          </p:cNvPr>
          <p:cNvPicPr>
            <a:picLocks noChangeAspect="1"/>
          </p:cNvPicPr>
          <p:nvPr/>
        </p:nvPicPr>
        <p:blipFill>
          <a:blip r:embed="rId3"/>
          <a:stretch>
            <a:fillRect/>
          </a:stretch>
        </p:blipFill>
        <p:spPr>
          <a:xfrm>
            <a:off x="1788153" y="3123985"/>
            <a:ext cx="6868414" cy="1919193"/>
          </a:xfrm>
          <a:prstGeom prst="rect">
            <a:avLst/>
          </a:prstGeom>
        </p:spPr>
      </p:pic>
    </p:spTree>
    <p:extLst>
      <p:ext uri="{BB962C8B-B14F-4D97-AF65-F5344CB8AC3E}">
        <p14:creationId xmlns:p14="http://schemas.microsoft.com/office/powerpoint/2010/main" val="26770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9B94F3D7-C63E-48BA-8916-ADB1B221D01A}"/>
              </a:ext>
            </a:extLst>
          </p:cNvPr>
          <p:cNvPicPr>
            <a:picLocks noChangeAspect="1"/>
          </p:cNvPicPr>
          <p:nvPr/>
        </p:nvPicPr>
        <p:blipFill>
          <a:blip r:embed="rId2"/>
          <a:stretch>
            <a:fillRect/>
          </a:stretch>
        </p:blipFill>
        <p:spPr>
          <a:xfrm>
            <a:off x="3202729" y="609600"/>
            <a:ext cx="2738542" cy="4533900"/>
          </a:xfrm>
          <a:prstGeom prst="rect">
            <a:avLst/>
          </a:prstGeom>
        </p:spPr>
      </p:pic>
      <p:pic>
        <p:nvPicPr>
          <p:cNvPr id="5" name="Picture 4">
            <a:extLst>
              <a:ext uri="{FF2B5EF4-FFF2-40B4-BE49-F238E27FC236}">
                <a16:creationId xmlns:a16="http://schemas.microsoft.com/office/drawing/2014/main" id="{E0B0BEBB-5B74-A842-AD08-1E9D8B5F291B}"/>
              </a:ext>
            </a:extLst>
          </p:cNvPr>
          <p:cNvPicPr>
            <a:picLocks noChangeAspect="1"/>
          </p:cNvPicPr>
          <p:nvPr/>
        </p:nvPicPr>
        <p:blipFill>
          <a:blip r:embed="rId3"/>
          <a:stretch>
            <a:fillRect/>
          </a:stretch>
        </p:blipFill>
        <p:spPr>
          <a:xfrm>
            <a:off x="2881937" y="3123985"/>
            <a:ext cx="5774630" cy="1933593"/>
          </a:xfrm>
          <a:prstGeom prst="rect">
            <a:avLst/>
          </a:prstGeom>
        </p:spPr>
      </p:pic>
    </p:spTree>
    <p:extLst>
      <p:ext uri="{BB962C8B-B14F-4D97-AF65-F5344CB8AC3E}">
        <p14:creationId xmlns:p14="http://schemas.microsoft.com/office/powerpoint/2010/main" val="9267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290DBBA4-F980-4056-A15E-7A737A736D0D}"/>
              </a:ext>
            </a:extLst>
          </p:cNvPr>
          <p:cNvPicPr>
            <a:picLocks noChangeAspect="1"/>
          </p:cNvPicPr>
          <p:nvPr/>
        </p:nvPicPr>
        <p:blipFill>
          <a:blip r:embed="rId2"/>
          <a:stretch>
            <a:fillRect/>
          </a:stretch>
        </p:blipFill>
        <p:spPr>
          <a:xfrm>
            <a:off x="1606550" y="677237"/>
            <a:ext cx="6082876" cy="4280227"/>
          </a:xfrm>
          <a:prstGeom prst="rect">
            <a:avLst/>
          </a:prstGeom>
        </p:spPr>
      </p:pic>
      <p:pic>
        <p:nvPicPr>
          <p:cNvPr id="5" name="Picture 4">
            <a:extLst>
              <a:ext uri="{FF2B5EF4-FFF2-40B4-BE49-F238E27FC236}">
                <a16:creationId xmlns:a16="http://schemas.microsoft.com/office/drawing/2014/main" id="{E850B09F-C3AA-FF44-8C06-FD8408C7C554}"/>
              </a:ext>
            </a:extLst>
          </p:cNvPr>
          <p:cNvPicPr>
            <a:picLocks noChangeAspect="1"/>
          </p:cNvPicPr>
          <p:nvPr/>
        </p:nvPicPr>
        <p:blipFill>
          <a:blip r:embed="rId3"/>
          <a:stretch>
            <a:fillRect/>
          </a:stretch>
        </p:blipFill>
        <p:spPr>
          <a:xfrm>
            <a:off x="1753125" y="3123985"/>
            <a:ext cx="6903441" cy="1833479"/>
          </a:xfrm>
          <a:prstGeom prst="rect">
            <a:avLst/>
          </a:prstGeom>
        </p:spPr>
      </p:pic>
    </p:spTree>
    <p:extLst>
      <p:ext uri="{BB962C8B-B14F-4D97-AF65-F5344CB8AC3E}">
        <p14:creationId xmlns:p14="http://schemas.microsoft.com/office/powerpoint/2010/main" val="28995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pic>
        <p:nvPicPr>
          <p:cNvPr id="4" name="Picture 3">
            <a:extLst>
              <a:ext uri="{FF2B5EF4-FFF2-40B4-BE49-F238E27FC236}">
                <a16:creationId xmlns:a16="http://schemas.microsoft.com/office/drawing/2014/main" id="{63E24676-9BAF-4EC4-86FE-2572E4DA7018}"/>
              </a:ext>
            </a:extLst>
          </p:cNvPr>
          <p:cNvPicPr>
            <a:picLocks noChangeAspect="1"/>
          </p:cNvPicPr>
          <p:nvPr/>
        </p:nvPicPr>
        <p:blipFill>
          <a:blip r:embed="rId2"/>
          <a:stretch>
            <a:fillRect/>
          </a:stretch>
        </p:blipFill>
        <p:spPr>
          <a:xfrm>
            <a:off x="2903410" y="560553"/>
            <a:ext cx="3337179" cy="4482778"/>
          </a:xfrm>
          <a:prstGeom prst="rect">
            <a:avLst/>
          </a:prstGeom>
        </p:spPr>
      </p:pic>
      <p:pic>
        <p:nvPicPr>
          <p:cNvPr id="5" name="Picture 4">
            <a:extLst>
              <a:ext uri="{FF2B5EF4-FFF2-40B4-BE49-F238E27FC236}">
                <a16:creationId xmlns:a16="http://schemas.microsoft.com/office/drawing/2014/main" id="{79042393-82F6-6946-9215-BF6517AE4AC2}"/>
              </a:ext>
            </a:extLst>
          </p:cNvPr>
          <p:cNvPicPr>
            <a:picLocks noChangeAspect="1"/>
          </p:cNvPicPr>
          <p:nvPr/>
        </p:nvPicPr>
        <p:blipFill>
          <a:blip r:embed="rId3"/>
          <a:stretch>
            <a:fillRect/>
          </a:stretch>
        </p:blipFill>
        <p:spPr>
          <a:xfrm>
            <a:off x="2358520" y="3079841"/>
            <a:ext cx="6449395" cy="1963490"/>
          </a:xfrm>
          <a:prstGeom prst="rect">
            <a:avLst/>
          </a:prstGeom>
        </p:spPr>
      </p:pic>
    </p:spTree>
    <p:extLst>
      <p:ext uri="{BB962C8B-B14F-4D97-AF65-F5344CB8AC3E}">
        <p14:creationId xmlns:p14="http://schemas.microsoft.com/office/powerpoint/2010/main" val="17579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9297</TotalTime>
  <Words>14931</Words>
  <Application>Microsoft Macintosh PowerPoint</Application>
  <PresentationFormat>On-screen Show (16:9)</PresentationFormat>
  <Paragraphs>1096</Paragraphs>
  <Slides>115</Slides>
  <Notes>75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115</vt:i4>
      </vt:variant>
    </vt:vector>
  </HeadingPairs>
  <TitlesOfParts>
    <vt:vector size="128" baseType="lpstr">
      <vt:lpstr>Arial</vt:lpstr>
      <vt:lpstr>Calibri</vt:lpstr>
      <vt:lpstr>Consolas</vt:lpstr>
      <vt:lpstr>Gotham Medium</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 </vt:lpstr>
      <vt:lpstr> </vt:lpstr>
      <vt:lpstr> </vt:lpstr>
      <vt:lpstr>Thank you!</vt:lpstr>
      <vt:lpstr>Power Platform Overview</vt:lpstr>
      <vt:lpstr>Microsoft Power Platform</vt:lpstr>
      <vt:lpstr>What is Microsoft Dynamics?</vt:lpstr>
      <vt:lpstr>Power Platform Licensing Guide</vt:lpstr>
      <vt:lpstr>Power Platform Licensing</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Microsoft Dataverse</vt:lpstr>
      <vt:lpstr>Overview of Microsoft Dataverse</vt:lpstr>
      <vt:lpstr>Identify tables and columns in Dataverse</vt:lpstr>
      <vt:lpstr>Understand relationships</vt:lpstr>
      <vt:lpstr>Environments in Microsoft Dataverse</vt:lpstr>
      <vt:lpstr>Power Apps</vt:lpstr>
      <vt:lpstr>Power Apps and what it can do for you</vt:lpstr>
      <vt:lpstr>Canvas apps</vt:lpstr>
      <vt:lpstr>Model-driven apps</vt:lpstr>
      <vt:lpstr>Portals</vt:lpstr>
      <vt:lpstr>Forms</vt:lpstr>
      <vt:lpstr>Input Controls</vt:lpstr>
      <vt:lpstr>Functions</vt:lpstr>
      <vt:lpstr>Share an app</vt:lpstr>
      <vt:lpstr>Model-driven apps</vt:lpstr>
      <vt:lpstr>Building blocks of model-driven apps</vt:lpstr>
      <vt:lpstr>Design of model-driven apps</vt:lpstr>
      <vt:lpstr>Authentication</vt:lpstr>
      <vt:lpstr>Authorization</vt:lpstr>
      <vt:lpstr>Power Automate</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Important concepts in Microsoft Power Automate</vt:lpstr>
      <vt:lpstr>Trigger or run the flow</vt:lpstr>
      <vt:lpstr>Scheduled flows</vt:lpstr>
      <vt:lpstr>Power Virtual Agents</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Power BI</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198</cp:revision>
  <dcterms:created xsi:type="dcterms:W3CDTF">2015-09-28T19:52:00Z</dcterms:created>
  <dcterms:modified xsi:type="dcterms:W3CDTF">2021-06-12T15:24:18Z</dcterms:modified>
</cp:coreProperties>
</file>